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1" r:id="rId1"/>
  </p:sldMasterIdLst>
  <p:notesMasterIdLst>
    <p:notesMasterId r:id="rId31"/>
  </p:notesMasterIdLst>
  <p:handoutMasterIdLst>
    <p:handoutMasterId r:id="rId32"/>
  </p:handoutMasterIdLst>
  <p:sldIdLst>
    <p:sldId id="388" r:id="rId2"/>
    <p:sldId id="421" r:id="rId3"/>
    <p:sldId id="420" r:id="rId4"/>
    <p:sldId id="422" r:id="rId5"/>
    <p:sldId id="424" r:id="rId6"/>
    <p:sldId id="423" r:id="rId7"/>
    <p:sldId id="425" r:id="rId8"/>
    <p:sldId id="433" r:id="rId9"/>
    <p:sldId id="435" r:id="rId10"/>
    <p:sldId id="434" r:id="rId11"/>
    <p:sldId id="436" r:id="rId12"/>
    <p:sldId id="437" r:id="rId13"/>
    <p:sldId id="429" r:id="rId14"/>
    <p:sldId id="446" r:id="rId15"/>
    <p:sldId id="438" r:id="rId16"/>
    <p:sldId id="427" r:id="rId17"/>
    <p:sldId id="428" r:id="rId18"/>
    <p:sldId id="430" r:id="rId19"/>
    <p:sldId id="431" r:id="rId20"/>
    <p:sldId id="439" r:id="rId21"/>
    <p:sldId id="440" r:id="rId22"/>
    <p:sldId id="441" r:id="rId23"/>
    <p:sldId id="442" r:id="rId24"/>
    <p:sldId id="447" r:id="rId25"/>
    <p:sldId id="443" r:id="rId26"/>
    <p:sldId id="444" r:id="rId27"/>
    <p:sldId id="445" r:id="rId28"/>
    <p:sldId id="419" r:id="rId29"/>
    <p:sldId id="385" r:id="rId30"/>
  </p:sldIdLst>
  <p:sldSz cx="12192000" cy="6858000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0CAF5FA-2139-4B58-B773-A65ED9371F60}">
          <p14:sldIdLst>
            <p14:sldId id="388"/>
            <p14:sldId id="421"/>
            <p14:sldId id="420"/>
            <p14:sldId id="422"/>
            <p14:sldId id="424"/>
            <p14:sldId id="423"/>
            <p14:sldId id="425"/>
            <p14:sldId id="433"/>
            <p14:sldId id="435"/>
            <p14:sldId id="434"/>
            <p14:sldId id="436"/>
            <p14:sldId id="437"/>
            <p14:sldId id="429"/>
            <p14:sldId id="446"/>
            <p14:sldId id="438"/>
            <p14:sldId id="427"/>
            <p14:sldId id="428"/>
            <p14:sldId id="430"/>
            <p14:sldId id="431"/>
            <p14:sldId id="439"/>
            <p14:sldId id="440"/>
            <p14:sldId id="441"/>
            <p14:sldId id="442"/>
            <p14:sldId id="447"/>
            <p14:sldId id="443"/>
            <p14:sldId id="444"/>
            <p14:sldId id="445"/>
            <p14:sldId id="419"/>
            <p14:sldId id="3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BF840D"/>
    <a:srgbClr val="C19A0B"/>
    <a:srgbClr val="C85D04"/>
    <a:srgbClr val="C1441D"/>
    <a:srgbClr val="CA7314"/>
    <a:srgbClr val="CC9900"/>
    <a:srgbClr val="FF3300"/>
    <a:srgbClr val="6F3F0B"/>
    <a:srgbClr val="A689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95" autoAdjust="0"/>
  </p:normalViewPr>
  <p:slideViewPr>
    <p:cSldViewPr>
      <p:cViewPr varScale="1">
        <p:scale>
          <a:sx n="150" d="100"/>
          <a:sy n="150" d="100"/>
        </p:scale>
        <p:origin x="138" y="1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5" d="100"/>
          <a:sy n="115" d="100"/>
        </p:scale>
        <p:origin x="3174" y="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96102397-D2EB-4C63-B23D-01A59DEC42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06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6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E4465E8E-9409-423E-9C33-3E3B035D3F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377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465E8E-9409-423E-9C33-3E3B035D3FE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8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8000" contrast="28000"/>
                    </a14:imgEffect>
                  </a14:imgLayer>
                </a14:imgProps>
              </a:ext>
            </a:extLst>
          </a:blip>
          <a:srcRect/>
          <a:stretch>
            <a:fillRect l="-18000" t="-25000" r="-7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057401"/>
            <a:ext cx="9652000" cy="1470025"/>
          </a:xfr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6000" y="3657600"/>
            <a:ext cx="8534400" cy="1752600"/>
          </a:xfrm>
        </p:spPr>
        <p:txBody>
          <a:bodyPr/>
          <a:lstStyle>
            <a:lvl1pPr marL="0" indent="0" algn="r">
              <a:buNone/>
              <a:defRPr>
                <a:solidFill>
                  <a:srgbClr val="FFFFCC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3943765"/>
      </p:ext>
    </p:extLst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0885613"/>
      </p:ext>
    </p:extLst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7528641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914400"/>
            <a:ext cx="11480800" cy="5105400"/>
          </a:xfrm>
          <a:solidFill>
            <a:schemeClr val="tx2">
              <a:alpha val="0"/>
            </a:schemeClr>
          </a:solidFill>
          <a:effectLst>
            <a:softEdge rad="31750"/>
          </a:effectLst>
        </p:spPr>
        <p:txBody>
          <a:bodyPr lIns="137160" tIns="109728" rtlCol="0"/>
          <a:lstStyle>
            <a:lvl1pPr>
              <a:spcBef>
                <a:spcPts val="1500"/>
              </a:spcBef>
              <a:defRPr sz="2200" b="1" baseline="0">
                <a:solidFill>
                  <a:srgbClr val="FFCC00"/>
                </a:solidFill>
              </a:defRPr>
            </a:lvl1pPr>
            <a:lvl3pPr marL="1200150" indent="-285750">
              <a:buFont typeface="Arial" panose="020B0604020202020204" pitchFamily="34" charset="0"/>
              <a:buChar char="•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0995864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143000"/>
            <a:ext cx="11480800" cy="5105400"/>
          </a:xfrm>
          <a:solidFill>
            <a:schemeClr val="tx2">
              <a:alpha val="0"/>
            </a:schemeClr>
          </a:solidFill>
          <a:effectLst>
            <a:glow rad="127000">
              <a:schemeClr val="bg1">
                <a:alpha val="19000"/>
              </a:schemeClr>
            </a:glow>
            <a:softEdge rad="50800"/>
          </a:effectLst>
        </p:spPr>
        <p:txBody>
          <a:bodyPr lIns="182880" tIns="91440" bIns="45720"/>
          <a:lstStyle>
            <a:lvl1pPr>
              <a:spcBef>
                <a:spcPts val="1000"/>
              </a:spcBef>
              <a:defRPr sz="1800" b="1">
                <a:solidFill>
                  <a:srgbClr val="FFCC00"/>
                </a:solidFill>
              </a:defRPr>
            </a:lvl1pPr>
            <a:lvl2pPr>
              <a:defRPr sz="1600"/>
            </a:lvl2pPr>
            <a:lvl3pPr marL="1200150" indent="-285750">
              <a:buFont typeface="Arial" panose="020B0604020202020204" pitchFamily="34" charset="0"/>
              <a:buChar char="•"/>
              <a:defRPr sz="14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5530486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9540328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468488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940517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88025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028515"/>
      </p:ext>
    </p:extLst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24000" r="-6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4068489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24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152400"/>
            <a:ext cx="1036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71600"/>
            <a:ext cx="114808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0287000" y="6504801"/>
            <a:ext cx="16642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Southwest Fox 2019</a:t>
            </a:r>
            <a:endParaRPr lang="en-US" sz="1200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2" r:id="rId1"/>
    <p:sldLayoutId id="2147483663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4" r:id="rId9"/>
    <p:sldLayoutId id="2147483659" r:id="rId10"/>
    <p:sldLayoutId id="2147483660" r:id="rId11"/>
  </p:sldLayoutIdLst>
  <p:transition>
    <p:wip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rgbClr val="FFC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>
          <a:solidFill>
            <a:schemeClr val="tx1"/>
          </a:solidFill>
          <a:latin typeface="+mn-lt"/>
        </a:defRPr>
      </a:lvl2pPr>
      <a:lvl3pPr marL="914400" indent="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None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st-wind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west-wind.com/weblog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FPX/VFPRuntimeInstaller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kisharp.github.io/win-acme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ebsurge.west-wind.com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eblog.west-wind.com/" TargetMode="External"/><Relationship Id="rId2" Type="http://schemas.openxmlformats.org/officeDocument/2006/relationships/hyperlink" Target="https://twitter.com/rickstrah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rstrahl@west-wind.com" TargetMode="External"/><Relationship Id="rId4" Type="http://schemas.openxmlformats.org/officeDocument/2006/relationships/hyperlink" Target="https://west-wind.com/wconnect/weblog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ultr.com/?ref=6820014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hyperlink" Target="https://www.vultr.com/?ref=6820014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Chocolatey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chocolatey.org/instal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A5E7D9-E6CD-4C95-9E1E-784CD05A34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/>
              <a:t>Deployment and Server Configuration</a:t>
            </a:r>
            <a:br>
              <a:rPr lang="en-US" sz="2800"/>
            </a:br>
            <a:r>
              <a:rPr lang="en-US" sz="2000">
                <a:solidFill>
                  <a:srgbClr val="FFFFCC"/>
                </a:solidFill>
              </a:rPr>
              <a:t>for Web Connection Applications</a:t>
            </a:r>
            <a:br>
              <a:rPr lang="en-US" sz="2000">
                <a:solidFill>
                  <a:srgbClr val="FFFFCC"/>
                </a:solidFill>
              </a:rPr>
            </a:br>
            <a:endParaRPr lang="en-US" dirty="0">
              <a:solidFill>
                <a:srgbClr val="FFFFCC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0BCB88E-982F-4D8D-93FC-5CB18B23DB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0" y="3962400"/>
            <a:ext cx="9296064" cy="1752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dirty="0">
                <a:solidFill>
                  <a:srgbClr val="FFFFCC"/>
                </a:solidFill>
                <a:latin typeface="Verdana" pitchFamily="34" charset="0"/>
              </a:rPr>
              <a:t>Rick Strahl</a:t>
            </a:r>
          </a:p>
          <a:p>
            <a:pPr eaLnBrk="1" hangingPunct="1">
              <a:lnSpc>
                <a:spcPct val="80000"/>
              </a:lnSpc>
            </a:pPr>
            <a:r>
              <a:rPr lang="en-US" dirty="0">
                <a:solidFill>
                  <a:srgbClr val="FFFFCC"/>
                </a:solidFill>
                <a:latin typeface="Verdana" pitchFamily="34" charset="0"/>
              </a:rPr>
              <a:t>West Wind Technologies</a:t>
            </a:r>
          </a:p>
          <a:p>
            <a:pPr eaLnBrk="1" hangingPunct="1">
              <a:lnSpc>
                <a:spcPct val="80000"/>
              </a:lnSpc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Verdana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west-wind.com</a:t>
            </a:r>
            <a:endParaRPr lang="en-US" dirty="0">
              <a:solidFill>
                <a:schemeClr val="tx1">
                  <a:lumMod val="95000"/>
                </a:schemeClr>
              </a:solidFill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Verdana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weblog.west-wind.com</a:t>
            </a:r>
            <a:br>
              <a:rPr lang="en-US" sz="2400">
                <a:solidFill>
                  <a:schemeClr val="tx1">
                    <a:lumMod val="95000"/>
                  </a:schemeClr>
                </a:solidFill>
                <a:latin typeface="Verdana" pitchFamily="34" charset="0"/>
              </a:rPr>
            </a:br>
            <a:endParaRPr lang="en-US" sz="2400" dirty="0">
              <a:solidFill>
                <a:schemeClr val="tx1">
                  <a:lumMod val="95000"/>
                </a:schemeClr>
              </a:solidFill>
              <a:latin typeface="Verdana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B69BB37-E6C5-458B-8EBF-CCDB76D37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400" y="838200"/>
            <a:ext cx="708660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z="1400" b="0" dirty="0"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900" b="0" dirty="0"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900" b="0" dirty="0"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16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1600" dirty="0"/>
              <a:t> </a:t>
            </a:r>
            <a:r>
              <a:rPr lang="en-US" sz="2000" dirty="0">
                <a:latin typeface="Verdana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0371736"/>
      </p:ext>
    </p:extLst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CE8772E-2A20-4044-8212-DA42D0A62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0"/>
            <a:ext cx="84424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655209"/>
      </p:ext>
    </p:extLst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6381A1-11C9-45F9-95E1-AB9C7824A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" y="876300"/>
            <a:ext cx="11480800" cy="5105400"/>
          </a:xfrm>
        </p:spPr>
        <p:txBody>
          <a:bodyPr/>
          <a:lstStyle/>
          <a:p>
            <a:r>
              <a:rPr lang="en-US" sz="1800"/>
              <a:t>Install IIS</a:t>
            </a:r>
          </a:p>
          <a:p>
            <a:pPr lvl="1"/>
            <a:r>
              <a:rPr lang="en-US" sz="1400"/>
              <a:t>IIS will let us copy files with WebDeploy</a:t>
            </a:r>
          </a:p>
          <a:p>
            <a:pPr lvl="1"/>
            <a:r>
              <a:rPr lang="en-US" sz="1400"/>
              <a:t>Use Commandlets from command line</a:t>
            </a:r>
          </a:p>
          <a:p>
            <a:pPr lvl="1"/>
            <a:r>
              <a:rPr lang="en-US" sz="1400"/>
              <a:t>Create Powershell script</a:t>
            </a:r>
          </a:p>
          <a:p>
            <a:r>
              <a:rPr lang="en-US" sz="1800"/>
              <a:t>Use </a:t>
            </a:r>
            <a:r>
              <a:rPr lang="en-US" sz="1800">
                <a:solidFill>
                  <a:srgbClr val="FFFFCC"/>
                </a:solidFill>
              </a:rPr>
              <a:t>install-iis-features.ps1</a:t>
            </a:r>
            <a:endParaRPr lang="en-US" sz="1800"/>
          </a:p>
          <a:p>
            <a:pPr lvl="1"/>
            <a:r>
              <a:rPr lang="en-US" sz="1400"/>
              <a:t>File copied in your project root</a:t>
            </a:r>
          </a:p>
          <a:p>
            <a:pPr lvl="1"/>
            <a:r>
              <a:rPr lang="en-US" sz="1400"/>
              <a:t>Automates IIS Installation</a:t>
            </a:r>
          </a:p>
          <a:p>
            <a:pPr lvl="1"/>
            <a:r>
              <a:rPr lang="en-US" sz="1400"/>
              <a:t>Installs components needed for Web Connection</a:t>
            </a:r>
          </a:p>
          <a:p>
            <a:pPr lvl="1"/>
            <a:r>
              <a:rPr lang="en-US" sz="1400"/>
              <a:t>Takes out the guess work</a:t>
            </a:r>
          </a:p>
          <a:p>
            <a:endParaRPr lang="en-US" sz="1800"/>
          </a:p>
          <a:p>
            <a:pPr lvl="1"/>
            <a:endParaRPr lang="en-US" sz="1400"/>
          </a:p>
          <a:p>
            <a:pPr lvl="1"/>
            <a:endParaRPr lang="en-US" sz="1400"/>
          </a:p>
          <a:p>
            <a:pPr lvl="1"/>
            <a:endParaRPr lang="en-US" sz="1400"/>
          </a:p>
          <a:p>
            <a:pPr lvl="1"/>
            <a:endParaRPr lang="en-US" sz="1400"/>
          </a:p>
          <a:p>
            <a:pPr lvl="1"/>
            <a:endParaRPr lang="en-US" sz="1400"/>
          </a:p>
          <a:p>
            <a:pPr lvl="1"/>
            <a:r>
              <a:rPr lang="en-US" sz="140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F214C0-A661-4DB6-A63E-5C091DA36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 IIS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543192-A55E-4BBA-9B33-4952724AA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0"/>
            <a:ext cx="6629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12469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16DE80-5896-42B9-AB0A-F2BC9FE2F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00" y="876300"/>
            <a:ext cx="11480800" cy="5105400"/>
          </a:xfrm>
        </p:spPr>
        <p:txBody>
          <a:bodyPr/>
          <a:lstStyle/>
          <a:p>
            <a:r>
              <a:rPr lang="en-US" sz="2000"/>
              <a:t>Windows Features</a:t>
            </a:r>
          </a:p>
          <a:p>
            <a:pPr lvl="1"/>
            <a:r>
              <a:rPr lang="en-US" sz="1600"/>
              <a:t>On Windows Client OS</a:t>
            </a:r>
          </a:p>
          <a:p>
            <a:pPr lvl="1"/>
            <a:r>
              <a:rPr lang="en-US" sz="1600"/>
              <a:t>Type Windows Features into Start Menu</a:t>
            </a:r>
          </a:p>
          <a:p>
            <a:r>
              <a:rPr lang="en-US" sz="2000"/>
              <a:t>Server Manager</a:t>
            </a:r>
          </a:p>
          <a:p>
            <a:pPr lvl="1"/>
            <a:r>
              <a:rPr lang="en-US" sz="1600"/>
              <a:t>On Windows Server OS</a:t>
            </a:r>
          </a:p>
          <a:p>
            <a:pPr lvl="1"/>
            <a:r>
              <a:rPr lang="en-US" sz="1600"/>
              <a:t>You have to dig a little</a:t>
            </a:r>
          </a:p>
          <a:p>
            <a:pPr lvl="1"/>
            <a:r>
              <a:rPr lang="en-US" sz="1600"/>
              <a:t>Add Web Server Role</a:t>
            </a:r>
          </a:p>
          <a:p>
            <a:pPr lvl="1"/>
            <a:r>
              <a:rPr lang="en-US" sz="1600"/>
              <a:t>Or Edit Web Server Role</a:t>
            </a:r>
          </a:p>
          <a:p>
            <a:r>
              <a:rPr lang="en-US" sz="2000"/>
              <a:t>Key Features to install</a:t>
            </a:r>
          </a:p>
          <a:p>
            <a:pPr lvl="1"/>
            <a:r>
              <a:rPr lang="en-US" sz="1600"/>
              <a:t>IIS Metabase Support</a:t>
            </a:r>
          </a:p>
          <a:p>
            <a:pPr lvl="1"/>
            <a:r>
              <a:rPr lang="en-US" sz="1600"/>
              <a:t>IIS 6 Metabase Compatibility</a:t>
            </a:r>
          </a:p>
          <a:p>
            <a:pPr lvl="1"/>
            <a:r>
              <a:rPr lang="en-US" sz="1600"/>
              <a:t>ASP.NET 4.5/6 / .NET Extensibility</a:t>
            </a:r>
          </a:p>
          <a:p>
            <a:pPr lvl="1"/>
            <a:r>
              <a:rPr lang="en-US" sz="1600"/>
              <a:t>ISAPI Extensions (only if you use it!)</a:t>
            </a:r>
          </a:p>
          <a:p>
            <a:pPr lvl="1"/>
            <a:r>
              <a:rPr lang="en-US" sz="1600"/>
              <a:t>Basic and Windows Authentication</a:t>
            </a:r>
          </a:p>
          <a:p>
            <a:pPr lvl="1"/>
            <a:endParaRPr lang="en-US" sz="16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21A39C-89F8-4DDE-9E50-235856940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Manual IIS Installation</a:t>
            </a:r>
          </a:p>
        </p:txBody>
      </p:sp>
      <p:pic>
        <p:nvPicPr>
          <p:cNvPr id="2050" name="Picture 2" descr="https://webconnection.west-wind.com/docs/IMAGES/misc/IISFeatures.png">
            <a:extLst>
              <a:ext uri="{FF2B5EF4-FFF2-40B4-BE49-F238E27FC236}">
                <a16:creationId xmlns:a16="http://schemas.microsoft.com/office/drawing/2014/main" id="{D3902BE0-5171-4BEA-8995-C5EE8393B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863" y="0"/>
            <a:ext cx="6307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108631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20CDBF-8B8E-451C-9993-8735C4341B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" y="876300"/>
            <a:ext cx="11480800" cy="5105400"/>
          </a:xfrm>
        </p:spPr>
        <p:txBody>
          <a:bodyPr/>
          <a:lstStyle/>
          <a:p>
            <a:r>
              <a:rPr lang="en-US" sz="2000"/>
              <a:t>Create a new Web Site</a:t>
            </a:r>
          </a:p>
          <a:p>
            <a:pPr lvl="1"/>
            <a:r>
              <a:rPr lang="en-US" sz="1600"/>
              <a:t>Add site</a:t>
            </a:r>
          </a:p>
          <a:p>
            <a:pPr lvl="1"/>
            <a:r>
              <a:rPr lang="en-US" sz="1600"/>
              <a:t>Point at application’s Web folder</a:t>
            </a:r>
          </a:p>
          <a:p>
            <a:pPr lvl="1"/>
            <a:r>
              <a:rPr lang="en-US" sz="1600"/>
              <a:t>Give it host name (DNS)</a:t>
            </a:r>
          </a:p>
          <a:p>
            <a:r>
              <a:rPr lang="en-US" sz="2000"/>
              <a:t>Create DNS Entry</a:t>
            </a:r>
          </a:p>
          <a:p>
            <a:pPr lvl="1"/>
            <a:r>
              <a:rPr lang="en-US" sz="1600"/>
              <a:t>Go to your DNS provider online</a:t>
            </a:r>
          </a:p>
          <a:p>
            <a:pPr lvl="1"/>
            <a:r>
              <a:rPr lang="en-US" sz="1600"/>
              <a:t>Add DNS entry for your domain</a:t>
            </a:r>
          </a:p>
          <a:p>
            <a:pPr lvl="1"/>
            <a:r>
              <a:rPr lang="en-US" sz="1600"/>
              <a:t>A Record: Domain -&gt; IP Address</a:t>
            </a:r>
          </a:p>
          <a:p>
            <a:pPr lvl="1"/>
            <a:r>
              <a:rPr lang="en-US" sz="1600"/>
              <a:t>Your new server’s host name</a:t>
            </a:r>
          </a:p>
          <a:p>
            <a:pPr lvl="1"/>
            <a:r>
              <a:rPr lang="en-US" sz="1600"/>
              <a:t>Point at your server’s IP address</a:t>
            </a:r>
          </a:p>
          <a:p>
            <a:r>
              <a:rPr lang="en-US" sz="2000"/>
              <a:t>For Virtuals</a:t>
            </a:r>
          </a:p>
          <a:p>
            <a:pPr lvl="1"/>
            <a:r>
              <a:rPr lang="en-US" sz="1600"/>
              <a:t>Create virtual in your root site</a:t>
            </a:r>
          </a:p>
          <a:p>
            <a:pPr lvl="1"/>
            <a:r>
              <a:rPr lang="en-US" sz="1600"/>
              <a:t>Point at application’s Web folder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D77ADF-459F-4396-80B5-D0B8066B3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0" y="152400"/>
            <a:ext cx="10363200" cy="457200"/>
          </a:xfrm>
        </p:spPr>
        <p:txBody>
          <a:bodyPr/>
          <a:lstStyle/>
          <a:p>
            <a:r>
              <a:rPr lang="en-US" sz="2800"/>
              <a:t>Create Site and DNS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A4E36-20B3-4401-9417-60AA7CC11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403" y="0"/>
            <a:ext cx="73435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01769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F84087-3507-43C8-AB7E-1BD26994A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00" y="990600"/>
            <a:ext cx="11480800" cy="5105400"/>
          </a:xfrm>
        </p:spPr>
        <p:txBody>
          <a:bodyPr/>
          <a:lstStyle/>
          <a:p>
            <a:r>
              <a:rPr lang="en-US"/>
              <a:t>FoxPro IDE</a:t>
            </a:r>
          </a:p>
          <a:p>
            <a:pPr lvl="1"/>
            <a:r>
              <a:rPr lang="en-US"/>
              <a:t>Do you need the IDE on the Server?</a:t>
            </a:r>
          </a:p>
          <a:p>
            <a:pPr lvl="2"/>
            <a:r>
              <a:rPr lang="en-US"/>
              <a:t>For running your app: NO</a:t>
            </a:r>
          </a:p>
          <a:p>
            <a:pPr lvl="2"/>
            <a:r>
              <a:rPr lang="en-US"/>
              <a:t>For maintenance: Probably</a:t>
            </a:r>
          </a:p>
          <a:p>
            <a:pPr lvl="1"/>
            <a:r>
              <a:rPr lang="en-US"/>
              <a:t>You need to copy install to the server then install</a:t>
            </a:r>
          </a:p>
          <a:p>
            <a:r>
              <a:rPr lang="en-US"/>
              <a:t>FoxPro Runtime Installs</a:t>
            </a:r>
          </a:p>
          <a:p>
            <a:pPr lvl="1"/>
            <a:r>
              <a:rPr lang="en-US"/>
              <a:t>Runtime installs are sufficient for running Web Connection</a:t>
            </a:r>
          </a:p>
          <a:p>
            <a:pPr lvl="1"/>
            <a:r>
              <a:rPr lang="en-US"/>
              <a:t>You can install runtimes from the VFPX site:</a:t>
            </a:r>
            <a:br>
              <a:rPr lang="en-US"/>
            </a:br>
            <a:r>
              <a:rPr lang="en-US">
                <a:hlinkClick r:id="rId2"/>
              </a:rPr>
              <a:t>https://github.com/VFPX/VFPRuntimeInstallers</a:t>
            </a:r>
            <a:r>
              <a:rPr lang="en-US"/>
              <a:t> 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BF4AFE-D5BE-483B-9426-0DD7E7D7A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 FoxPro</a:t>
            </a:r>
          </a:p>
        </p:txBody>
      </p:sp>
    </p:spTree>
    <p:extLst>
      <p:ext uri="{BB962C8B-B14F-4D97-AF65-F5344CB8AC3E}">
        <p14:creationId xmlns:p14="http://schemas.microsoft.com/office/powerpoint/2010/main" val="75194872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2CA3B2F-5C29-4F83-9EB5-1D55ABF0DB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Deploying Web Connection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AD69034-2CAA-4C04-AB63-3E3CACE875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Getting your files online and starting up your application</a:t>
            </a:r>
          </a:p>
        </p:txBody>
      </p:sp>
    </p:spTree>
    <p:extLst>
      <p:ext uri="{BB962C8B-B14F-4D97-AF65-F5344CB8AC3E}">
        <p14:creationId xmlns:p14="http://schemas.microsoft.com/office/powerpoint/2010/main" val="3411001962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9386C9-0BF8-4061-B3C2-1C64A0D55B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" y="876300"/>
            <a:ext cx="11480800" cy="5105400"/>
          </a:xfrm>
        </p:spPr>
        <p:txBody>
          <a:bodyPr/>
          <a:lstStyle/>
          <a:p>
            <a:r>
              <a:rPr lang="en-US" sz="1800"/>
              <a:t>Much easier now</a:t>
            </a:r>
          </a:p>
          <a:p>
            <a:pPr lvl="1"/>
            <a:r>
              <a:rPr lang="en-US" sz="1400"/>
              <a:t>Known folder structure</a:t>
            </a:r>
          </a:p>
          <a:p>
            <a:pPr lvl="1"/>
            <a:r>
              <a:rPr lang="en-US" sz="1400"/>
              <a:t>All paths are relative</a:t>
            </a:r>
          </a:p>
          <a:p>
            <a:pPr lvl="1"/>
            <a:r>
              <a:rPr lang="en-US" sz="1400"/>
              <a:t>Only path that needs set</a:t>
            </a:r>
            <a:br>
              <a:rPr lang="en-US" sz="1400"/>
            </a:br>
            <a:r>
              <a:rPr lang="en-US" sz="1400"/>
              <a:t>is the Web Root or Virtual</a:t>
            </a:r>
          </a:p>
          <a:p>
            <a:r>
              <a:rPr lang="en-US" sz="1800"/>
              <a:t>build.bat to package Binaries</a:t>
            </a:r>
          </a:p>
          <a:p>
            <a:pPr lvl="1"/>
            <a:r>
              <a:rPr lang="en-US" sz="1400"/>
              <a:t>Packs up your EXE and INI</a:t>
            </a:r>
          </a:p>
          <a:p>
            <a:pPr lvl="1"/>
            <a:r>
              <a:rPr lang="en-US" sz="1400"/>
              <a:t>Adds Web Connection DLLs</a:t>
            </a:r>
          </a:p>
          <a:p>
            <a:pPr lvl="1"/>
            <a:r>
              <a:rPr lang="en-US" sz="1400"/>
              <a:t>Also packages Web and Data</a:t>
            </a:r>
          </a:p>
          <a:p>
            <a:pPr lvl="1"/>
            <a:r>
              <a:rPr lang="en-US" sz="1400"/>
              <a:t>Creates a Zip file</a:t>
            </a:r>
          </a:p>
          <a:p>
            <a:r>
              <a:rPr lang="en-US" sz="1800"/>
              <a:t>Executable Code</a:t>
            </a:r>
          </a:p>
          <a:p>
            <a:pPr lvl="1"/>
            <a:r>
              <a:rPr lang="en-US" sz="1400"/>
              <a:t>Your Exe</a:t>
            </a:r>
          </a:p>
          <a:p>
            <a:pPr lvl="1"/>
            <a:r>
              <a:rPr lang="en-US" sz="1400"/>
              <a:t>Your server Config Ini </a:t>
            </a:r>
          </a:p>
          <a:p>
            <a:pPr lvl="1"/>
            <a:r>
              <a:rPr lang="en-US" sz="1400"/>
              <a:t>Wconnect DLLS</a:t>
            </a:r>
          </a:p>
          <a:p>
            <a:r>
              <a:rPr lang="en-US" sz="1800"/>
              <a:t>Copy to the Server</a:t>
            </a:r>
          </a:p>
          <a:p>
            <a:pPr lvl="1"/>
            <a:r>
              <a:rPr lang="en-US" sz="1400"/>
              <a:t>Upload via:</a:t>
            </a:r>
          </a:p>
          <a:p>
            <a:pPr lvl="2"/>
            <a:r>
              <a:rPr lang="en-US" sz="1400"/>
              <a:t>FTP</a:t>
            </a:r>
          </a:p>
          <a:p>
            <a:pPr lvl="2"/>
            <a:r>
              <a:rPr lang="en-US" sz="1400"/>
              <a:t>RDP File Copy</a:t>
            </a:r>
          </a:p>
          <a:p>
            <a:pPr lvl="2"/>
            <a:r>
              <a:rPr lang="en-US" sz="1400"/>
              <a:t>Web Deploy from Web</a:t>
            </a:r>
          </a:p>
          <a:p>
            <a:pPr lvl="1"/>
            <a:endParaRPr lang="en-US" sz="1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4B941F-F7F4-4BB2-A9A6-D89AC1B1B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52400"/>
            <a:ext cx="10363200" cy="457200"/>
          </a:xfrm>
        </p:spPr>
        <p:txBody>
          <a:bodyPr/>
          <a:lstStyle/>
          <a:p>
            <a:r>
              <a:rPr lang="en-US"/>
              <a:t>Deploy Folder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56C086-8BF5-4F42-A000-8430D7E7F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0"/>
            <a:ext cx="762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66043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6C12B3-CFD1-4107-95DC-420A67201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4588" y="-12441"/>
            <a:ext cx="4078514" cy="68580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1F5C9B-7D8B-495A-9B38-8482ACACC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5723" y="863859"/>
            <a:ext cx="11480800" cy="5105400"/>
          </a:xfrm>
        </p:spPr>
        <p:txBody>
          <a:bodyPr/>
          <a:lstStyle/>
          <a:p>
            <a:r>
              <a:rPr lang="en-US" sz="1800"/>
              <a:t>Copied to Server as is</a:t>
            </a:r>
          </a:p>
          <a:p>
            <a:pPr lvl="1"/>
            <a:r>
              <a:rPr lang="en-US" sz="1400"/>
              <a:t>Everything you use for dev is needed on the server</a:t>
            </a:r>
          </a:p>
          <a:p>
            <a:r>
              <a:rPr lang="en-US" sz="1800"/>
              <a:t>Use Web Deploy to deploy to IIS</a:t>
            </a:r>
          </a:p>
          <a:p>
            <a:pPr lvl="1"/>
            <a:r>
              <a:rPr lang="en-US" sz="1400"/>
              <a:t>Web Deploy is an addon IIS Component</a:t>
            </a:r>
          </a:p>
          <a:p>
            <a:pPr lvl="1"/>
            <a:r>
              <a:rPr lang="en-US" sz="1400"/>
              <a:t>Install </a:t>
            </a:r>
            <a:r>
              <a:rPr lang="en-US" sz="1400" b="1"/>
              <a:t>on server </a:t>
            </a:r>
            <a:r>
              <a:rPr lang="en-US" sz="1400"/>
              <a:t>via Chocolatey or Platform Install</a:t>
            </a:r>
            <a:br>
              <a:rPr lang="en-US" sz="1400"/>
            </a:br>
            <a:r>
              <a:rPr lang="en-US" sz="1600" b="1">
                <a:solidFill>
                  <a:srgbClr val="FFFFCC"/>
                </a:solidFill>
                <a:latin typeface="Consolas" panose="020B0609020204030204" pitchFamily="49" charset="0"/>
              </a:rPr>
              <a:t>choco install WebDeploy</a:t>
            </a:r>
          </a:p>
          <a:p>
            <a:r>
              <a:rPr lang="en-US" sz="1800"/>
              <a:t>Web Deploy can:</a:t>
            </a:r>
          </a:p>
          <a:p>
            <a:pPr lvl="1"/>
            <a:r>
              <a:rPr lang="en-US" sz="1400"/>
              <a:t>Deploy an entire site</a:t>
            </a:r>
          </a:p>
          <a:p>
            <a:pPr lvl="1"/>
            <a:r>
              <a:rPr lang="en-US" sz="1400"/>
              <a:t>Deploy individual or multiple selected files</a:t>
            </a:r>
          </a:p>
          <a:p>
            <a:pPr lvl="1"/>
            <a:r>
              <a:rPr lang="en-US" sz="1400"/>
              <a:t>Detect changes and only deploys what changed</a:t>
            </a:r>
          </a:p>
          <a:p>
            <a:pPr lvl="1"/>
            <a:r>
              <a:rPr lang="en-US" sz="1400"/>
              <a:t>Great for incrementally updating server content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3A3007-1D0B-4738-B97F-25FE3F3D8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 Folder and Web Deploy</a:t>
            </a:r>
          </a:p>
        </p:txBody>
      </p:sp>
    </p:spTree>
    <p:extLst>
      <p:ext uri="{BB962C8B-B14F-4D97-AF65-F5344CB8AC3E}">
        <p14:creationId xmlns:p14="http://schemas.microsoft.com/office/powerpoint/2010/main" val="2575354535"/>
      </p:ext>
    </p:extLst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DCBF22-5B34-4F0B-98A9-37562D8F0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066800"/>
            <a:ext cx="11480800" cy="5105400"/>
          </a:xfrm>
        </p:spPr>
        <p:txBody>
          <a:bodyPr/>
          <a:lstStyle/>
          <a:p>
            <a:r>
              <a:rPr lang="en-US" sz="1800"/>
              <a:t>Steps to Deployment on Server</a:t>
            </a:r>
          </a:p>
          <a:p>
            <a:pPr lvl="1"/>
            <a:r>
              <a:rPr lang="en-US" sz="1400"/>
              <a:t>Web Site has to exist before you can publish to it!</a:t>
            </a:r>
          </a:p>
          <a:p>
            <a:pPr lvl="1"/>
            <a:r>
              <a:rPr lang="en-US" sz="1400"/>
              <a:t>Create Web Folder to match Project Structure</a:t>
            </a:r>
          </a:p>
          <a:p>
            <a:pPr lvl="1"/>
            <a:r>
              <a:rPr lang="en-US" sz="1400"/>
              <a:t>ie.: </a:t>
            </a:r>
            <a:r>
              <a:rPr lang="en-US" sz="1400">
                <a:solidFill>
                  <a:srgbClr val="FFFFCC"/>
                </a:solidFill>
              </a:rPr>
              <a:t> </a:t>
            </a:r>
            <a:r>
              <a:rPr lang="en-US" sz="1400" b="1">
                <a:solidFill>
                  <a:srgbClr val="FFFFCC"/>
                </a:solidFill>
              </a:rPr>
              <a:t>projectRoot\Web</a:t>
            </a:r>
          </a:p>
          <a:p>
            <a:pPr lvl="1"/>
            <a:r>
              <a:rPr lang="en-US" sz="1400"/>
              <a:t>Create Web Site or Virtual and map to that folder </a:t>
            </a:r>
          </a:p>
          <a:p>
            <a:pPr lvl="1"/>
            <a:r>
              <a:rPr lang="en-US" sz="1400"/>
              <a:t>Deploy from Client and Visual Studio</a:t>
            </a:r>
          </a:p>
          <a:p>
            <a:r>
              <a:rPr lang="en-US" sz="1800"/>
              <a:t>Web Deployment Odds and Ends</a:t>
            </a:r>
          </a:p>
          <a:p>
            <a:pPr lvl="1"/>
            <a:r>
              <a:rPr lang="en-US" sz="1400"/>
              <a:t>Use Custom -&gt; WebDeploy as target</a:t>
            </a:r>
          </a:p>
          <a:p>
            <a:pPr lvl="1"/>
            <a:r>
              <a:rPr lang="en-US" sz="1400"/>
              <a:t>Server: Pick any valid Site on your server</a:t>
            </a:r>
          </a:p>
          <a:p>
            <a:pPr lvl="1"/>
            <a:r>
              <a:rPr lang="en-US" sz="1400"/>
              <a:t>If no domain use the IP Address</a:t>
            </a:r>
          </a:p>
          <a:p>
            <a:pPr lvl="1"/>
            <a:r>
              <a:rPr lang="en-US" sz="1400"/>
              <a:t>Server and Site Name don’t have to be the same</a:t>
            </a:r>
          </a:p>
          <a:p>
            <a:pPr lvl="1"/>
            <a:r>
              <a:rPr lang="en-US" sz="1400"/>
              <a:t>Username and password are Windows accounts</a:t>
            </a:r>
          </a:p>
          <a:p>
            <a:pPr lvl="1"/>
            <a:r>
              <a:rPr lang="en-US" sz="1400"/>
              <a:t>Connections are saved when you exit</a:t>
            </a:r>
          </a:p>
          <a:p>
            <a:pPr lvl="1"/>
            <a:endParaRPr lang="en-US" sz="1400"/>
          </a:p>
          <a:p>
            <a:endParaRPr lang="en-US" sz="2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49930D-5E94-44E5-942B-E2F4EF93F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Deploy your Web 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5638A-EFC3-4FB5-A028-4B6FA2F40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302" y="609600"/>
            <a:ext cx="6266698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03177"/>
      </p:ext>
    </p:extLst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8082AD-C137-4A08-9969-E2610739B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762000"/>
            <a:ext cx="11480800" cy="5105400"/>
          </a:xfrm>
        </p:spPr>
        <p:txBody>
          <a:bodyPr/>
          <a:lstStyle/>
          <a:p>
            <a:r>
              <a:rPr lang="en-US" sz="2000"/>
              <a:t>Publish Everything</a:t>
            </a:r>
          </a:p>
          <a:p>
            <a:pPr lvl="1"/>
            <a:r>
              <a:rPr lang="en-US" sz="1600"/>
              <a:t>Copy your build zip into the Web temp folder</a:t>
            </a:r>
          </a:p>
          <a:p>
            <a:pPr lvl="1"/>
            <a:r>
              <a:rPr lang="en-US" sz="1600"/>
              <a:t>Avoids having to use FTP for your Build Files</a:t>
            </a:r>
          </a:p>
          <a:p>
            <a:r>
              <a:rPr lang="en-US" sz="2000"/>
              <a:t>Re-deploy</a:t>
            </a:r>
          </a:p>
          <a:p>
            <a:pPr lvl="1"/>
            <a:r>
              <a:rPr lang="en-US" sz="1600"/>
              <a:t>You can redeploy at any time</a:t>
            </a:r>
          </a:p>
          <a:p>
            <a:pPr lvl="1"/>
            <a:r>
              <a:rPr lang="en-US" sz="1600"/>
              <a:t>Web Deploy is smart enough to only copy what’s changed</a:t>
            </a:r>
          </a:p>
          <a:p>
            <a:r>
              <a:rPr lang="en-US" sz="2000"/>
              <a:t>Publish Individual Files</a:t>
            </a:r>
          </a:p>
          <a:p>
            <a:pPr lvl="1"/>
            <a:r>
              <a:rPr lang="en-US" sz="1600"/>
              <a:t>You can publish one or more selected files from Solution</a:t>
            </a:r>
          </a:p>
          <a:p>
            <a:pPr lvl="1"/>
            <a:r>
              <a:rPr lang="en-US" sz="1600"/>
              <a:t>You can publish the active file in the editor</a:t>
            </a:r>
          </a:p>
          <a:p>
            <a:pPr lvl="1"/>
            <a:r>
              <a:rPr lang="en-US" sz="1600"/>
              <a:t>Shortcut: </a:t>
            </a:r>
            <a:r>
              <a:rPr lang="en-US" sz="1600" b="1"/>
              <a:t>alt-;-p</a:t>
            </a:r>
          </a:p>
          <a:p>
            <a:r>
              <a:rPr lang="en-US" sz="2000"/>
              <a:t>Caveat: Don’t deploy prg/fxp</a:t>
            </a:r>
          </a:p>
          <a:p>
            <a:pPr lvl="1"/>
            <a:r>
              <a:rPr lang="en-US" sz="1600"/>
              <a:t>Don’t deploy PRG/FXP files for scripts</a:t>
            </a:r>
          </a:p>
          <a:p>
            <a:pPr lvl="1"/>
            <a:r>
              <a:rPr lang="en-US" sz="1600"/>
              <a:t>Sometimes these don’t work right unless recompiled</a:t>
            </a:r>
          </a:p>
          <a:p>
            <a:pPr lvl="1"/>
            <a:r>
              <a:rPr lang="en-US" sz="1600"/>
              <a:t>Especially if the VFP version/SP is not exactly the same</a:t>
            </a:r>
          </a:p>
          <a:p>
            <a:pPr lvl="1"/>
            <a:r>
              <a:rPr lang="en-US" sz="1600"/>
              <a:t>Use a tool or command line to delete prg/fxp recursively</a:t>
            </a:r>
          </a:p>
          <a:p>
            <a:pPr lvl="1"/>
            <a:r>
              <a:rPr lang="en-US" sz="1600" b="1">
                <a:solidFill>
                  <a:srgbClr val="FFFFCC"/>
                </a:solidFill>
                <a:latin typeface="Consolas" panose="020B0609020204030204" pitchFamily="49" charset="0"/>
              </a:rPr>
              <a:t>del /s .\web\*.prg   del /s .\web\*.fxp</a:t>
            </a:r>
          </a:p>
          <a:p>
            <a:pPr marL="914400" lvl="2" indent="0">
              <a:buNone/>
            </a:pPr>
            <a:endParaRPr lang="en-US" sz="16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B7A226-FD7F-4270-86EB-BA4D2FE71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 Studio Web Deploy Tips</a:t>
            </a:r>
          </a:p>
        </p:txBody>
      </p:sp>
    </p:spTree>
    <p:extLst>
      <p:ext uri="{BB962C8B-B14F-4D97-AF65-F5344CB8AC3E}">
        <p14:creationId xmlns:p14="http://schemas.microsoft.com/office/powerpoint/2010/main" val="3706197736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D43C7D-F13E-4800-B0D4-EB2D222A0C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/>
              <a:t>Deployment and Configuration</a:t>
            </a:r>
          </a:p>
          <a:p>
            <a:pPr lvl="1"/>
            <a:r>
              <a:rPr lang="en-US" sz="1600"/>
              <a:t>How do I get my Web Connection site online?</a:t>
            </a:r>
          </a:p>
          <a:p>
            <a:pPr lvl="1"/>
            <a:r>
              <a:rPr lang="en-US" sz="1600"/>
              <a:t>Looking at configuration from a deployment perspective</a:t>
            </a:r>
          </a:p>
          <a:p>
            <a:pPr lvl="1"/>
            <a:r>
              <a:rPr lang="en-US" sz="1600"/>
              <a:t>Hosting options</a:t>
            </a:r>
          </a:p>
          <a:p>
            <a:pPr lvl="1"/>
            <a:r>
              <a:rPr lang="en-US" sz="1600"/>
              <a:t>Specific example: Deploy to a Vultr hosted Virtual Machine instance</a:t>
            </a:r>
          </a:p>
          <a:p>
            <a:r>
              <a:rPr lang="en-US" sz="2000"/>
              <a:t>Server Setup</a:t>
            </a:r>
          </a:p>
          <a:p>
            <a:pPr lvl="1"/>
            <a:r>
              <a:rPr lang="en-US" sz="1600"/>
              <a:t>Setting up IIS</a:t>
            </a:r>
          </a:p>
          <a:p>
            <a:pPr lvl="1"/>
            <a:r>
              <a:rPr lang="en-US" sz="1600"/>
              <a:t>Setting up Windows and security</a:t>
            </a:r>
          </a:p>
          <a:p>
            <a:r>
              <a:rPr lang="en-US" sz="2000"/>
              <a:t>Deploying your Application</a:t>
            </a:r>
          </a:p>
          <a:p>
            <a:pPr lvl="1"/>
            <a:r>
              <a:rPr lang="en-US" sz="1600"/>
              <a:t>Copying files</a:t>
            </a:r>
          </a:p>
          <a:p>
            <a:pPr lvl="1"/>
            <a:r>
              <a:rPr lang="en-US" sz="1600"/>
              <a:t>Configuring your application in IIS</a:t>
            </a:r>
          </a:p>
          <a:p>
            <a:pPr lvl="1"/>
            <a:r>
              <a:rPr lang="en-US" sz="1600"/>
              <a:t>Managing permissions and access</a:t>
            </a:r>
          </a:p>
          <a:p>
            <a:r>
              <a:rPr lang="en-US" sz="2000"/>
              <a:t>Updating your Application</a:t>
            </a:r>
          </a:p>
          <a:p>
            <a:pPr lvl="1"/>
            <a:r>
              <a:rPr lang="en-US" sz="1600"/>
              <a:t>I made a change – now what?</a:t>
            </a:r>
          </a:p>
          <a:p>
            <a:pPr lvl="1"/>
            <a:r>
              <a:rPr lang="en-US" sz="1600"/>
              <a:t>Automated and manual updates</a:t>
            </a:r>
          </a:p>
          <a:p>
            <a:pPr lvl="1"/>
            <a:endParaRPr lang="en-US" sz="1600"/>
          </a:p>
          <a:p>
            <a:pPr marL="457200" lvl="1" indent="0">
              <a:buNone/>
            </a:pPr>
            <a:r>
              <a:rPr lang="en-US" sz="1600"/>
              <a:t>	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70BFC2-4D7E-49A8-BF5F-7664C101D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10363200" cy="457200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99712647"/>
      </p:ext>
    </p:extLst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5B87F5-F19D-4DC1-A7CC-E89354DD5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876300"/>
            <a:ext cx="11480800" cy="5105400"/>
          </a:xfrm>
        </p:spPr>
        <p:txBody>
          <a:bodyPr/>
          <a:lstStyle/>
          <a:p>
            <a:r>
              <a:rPr lang="en-US" sz="2000"/>
              <a:t>Copy the file</a:t>
            </a:r>
          </a:p>
          <a:p>
            <a:pPr lvl="1"/>
            <a:r>
              <a:rPr lang="en-US" sz="1600"/>
              <a:t>Remote Desktop File Copy</a:t>
            </a:r>
          </a:p>
          <a:p>
            <a:pPr lvl="1"/>
            <a:r>
              <a:rPr lang="en-US" sz="1600"/>
              <a:t>Use Web Deploy</a:t>
            </a:r>
          </a:p>
          <a:p>
            <a:pPr lvl="2"/>
            <a:r>
              <a:rPr lang="en-US" sz="1600"/>
              <a:t>Copy Zip file to web\temp folder</a:t>
            </a:r>
          </a:p>
          <a:p>
            <a:pPr lvl="2"/>
            <a:r>
              <a:rPr lang="en-US" sz="1600"/>
              <a:t>Deploy the file to server</a:t>
            </a:r>
          </a:p>
          <a:p>
            <a:r>
              <a:rPr lang="en-US" sz="2000"/>
              <a:t>On Server Pick up the Zip File</a:t>
            </a:r>
          </a:p>
          <a:p>
            <a:pPr lvl="1"/>
            <a:r>
              <a:rPr lang="en-US" sz="1600"/>
              <a:t>Unzip the file into the </a:t>
            </a:r>
            <a:r>
              <a:rPr lang="en-US" sz="1600" b="1"/>
              <a:t>Deploy</a:t>
            </a:r>
            <a:r>
              <a:rPr lang="en-US" sz="1600"/>
              <a:t> folder</a:t>
            </a:r>
          </a:p>
          <a:p>
            <a:pPr lvl="1"/>
            <a:r>
              <a:rPr lang="en-US" sz="1600"/>
              <a:t>Run your EXE Server app </a:t>
            </a:r>
          </a:p>
          <a:p>
            <a:pPr lvl="1"/>
            <a:r>
              <a:rPr lang="en-US" sz="1600"/>
              <a:t>Make sure that it starts - it should just run</a:t>
            </a:r>
          </a:p>
          <a:p>
            <a:r>
              <a:rPr lang="en-US" sz="2000"/>
              <a:t>Configure IIS</a:t>
            </a:r>
          </a:p>
          <a:p>
            <a:pPr lvl="1"/>
            <a:r>
              <a:rPr lang="en-US" sz="1600"/>
              <a:t>Edit YourApp.Ini</a:t>
            </a:r>
          </a:p>
          <a:p>
            <a:pPr lvl="1"/>
            <a:r>
              <a:rPr lang="en-US" sz="1600"/>
              <a:t>Set [ServerConfiguration] Web Site ID and Virtual (Web Root?)</a:t>
            </a:r>
          </a:p>
          <a:p>
            <a:pPr lvl="1"/>
            <a:r>
              <a:rPr lang="en-US" sz="1600"/>
              <a:t>Run </a:t>
            </a:r>
            <a:r>
              <a:rPr lang="en-US" sz="1600" b="1">
                <a:solidFill>
                  <a:srgbClr val="FFFFCC"/>
                </a:solidFill>
                <a:latin typeface="Consolas" panose="020B0609020204030204" pitchFamily="49" charset="0"/>
              </a:rPr>
              <a:t>YourApp.exe CONFIG</a:t>
            </a:r>
          </a:p>
          <a:p>
            <a:pPr lvl="1"/>
            <a:r>
              <a:rPr lang="en-US" sz="1600"/>
              <a:t>Run </a:t>
            </a:r>
            <a:r>
              <a:rPr lang="en-US" sz="1600" b="1">
                <a:solidFill>
                  <a:srgbClr val="FFFFCC"/>
                </a:solidFill>
                <a:latin typeface="Consolas" panose="020B0609020204030204" pitchFamily="49" charset="0"/>
              </a:rPr>
              <a:t>YourApp.exe </a:t>
            </a:r>
            <a:r>
              <a:rPr lang="en-US" sz="1600"/>
              <a:t>to start your server</a:t>
            </a:r>
          </a:p>
          <a:p>
            <a:pPr lvl="1"/>
            <a:r>
              <a:rPr lang="en-US" sz="1600"/>
              <a:t>Navigate to your site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0561FC-B4B5-4746-A68A-72A6E6424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Copy the Build Package to the Server</a:t>
            </a:r>
          </a:p>
        </p:txBody>
      </p:sp>
    </p:spTree>
    <p:extLst>
      <p:ext uri="{BB962C8B-B14F-4D97-AF65-F5344CB8AC3E}">
        <p14:creationId xmlns:p14="http://schemas.microsoft.com/office/powerpoint/2010/main" val="4273929753"/>
      </p:ext>
    </p:extLst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4CD149-DA09-4A35-B4CB-744A67D74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-699"/>
            <a:ext cx="1173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240283"/>
      </p:ext>
    </p:extLst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5057E3-67B4-4BC6-A5E6-ACE7104B9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00" y="794158"/>
            <a:ext cx="11480800" cy="5105400"/>
          </a:xfrm>
        </p:spPr>
        <p:txBody>
          <a:bodyPr/>
          <a:lstStyle/>
          <a:p>
            <a:r>
              <a:rPr lang="en-US" sz="2000"/>
              <a:t>COM Server Registration</a:t>
            </a:r>
          </a:p>
          <a:p>
            <a:pPr lvl="1"/>
            <a:r>
              <a:rPr lang="en-US" sz="1600"/>
              <a:t>Server Config automatically registers COM Server</a:t>
            </a:r>
          </a:p>
          <a:p>
            <a:pPr lvl="1"/>
            <a:r>
              <a:rPr lang="en-US" sz="1600"/>
              <a:t>Manual Registration: </a:t>
            </a:r>
            <a:r>
              <a:rPr lang="en-US" sz="1600" b="1">
                <a:solidFill>
                  <a:srgbClr val="FFFFCC"/>
                </a:solidFill>
                <a:latin typeface="Consolas" panose="020B0609020204030204" pitchFamily="49" charset="0"/>
              </a:rPr>
              <a:t>YourApp.exe /regserver</a:t>
            </a:r>
          </a:p>
          <a:p>
            <a:r>
              <a:rPr lang="en-US" sz="2000"/>
              <a:t>Do you need DComCnfg?</a:t>
            </a:r>
          </a:p>
          <a:p>
            <a:pPr lvl="1"/>
            <a:r>
              <a:rPr lang="en-US" sz="1600"/>
              <a:t>Most likely no!</a:t>
            </a:r>
          </a:p>
          <a:p>
            <a:pPr lvl="1"/>
            <a:r>
              <a:rPr lang="en-US" sz="1600"/>
              <a:t>Launching User default Identity is recommended</a:t>
            </a:r>
          </a:p>
          <a:p>
            <a:pPr lvl="1"/>
            <a:r>
              <a:rPr lang="en-US" sz="1600"/>
              <a:t>Use AppPool System Identity to start – adjust later</a:t>
            </a:r>
          </a:p>
          <a:p>
            <a:r>
              <a:rPr lang="en-US" sz="2000"/>
              <a:t>Switch Web Connection to COM Mode</a:t>
            </a:r>
          </a:p>
          <a:p>
            <a:pPr lvl="1"/>
            <a:r>
              <a:rPr lang="en-US" sz="1600"/>
              <a:t>Navigate to the Administration Page</a:t>
            </a:r>
            <a:br>
              <a:rPr lang="en-US" sz="1600"/>
            </a:br>
            <a:r>
              <a:rPr lang="en-US" sz="1400" b="1"/>
              <a:t>http://yoursite.com/admin/admin.aspx</a:t>
            </a:r>
            <a:endParaRPr lang="en-US" sz="1600" b="1"/>
          </a:p>
          <a:p>
            <a:pPr lvl="1"/>
            <a:r>
              <a:rPr lang="en-US" sz="1600"/>
              <a:t>Navigate to the Handler Status Page</a:t>
            </a:r>
            <a:br>
              <a:rPr lang="en-US" sz="1600"/>
            </a:br>
            <a:r>
              <a:rPr lang="en-US" sz="1400" b="1"/>
              <a:t>http://yoursite.com/admin/ReadConfiguration.wc</a:t>
            </a:r>
          </a:p>
          <a:p>
            <a:pPr lvl="1"/>
            <a:r>
              <a:rPr lang="en-US" sz="1600"/>
              <a:t>Switch Messaging Mode to COM</a:t>
            </a:r>
          </a:p>
          <a:p>
            <a:r>
              <a:rPr lang="en-US" sz="2000"/>
              <a:t>Load COM Servers</a:t>
            </a:r>
          </a:p>
          <a:p>
            <a:pPr lvl="1"/>
            <a:r>
              <a:rPr lang="en-US" sz="1600"/>
              <a:t>To see if servers load use Load COM Server</a:t>
            </a:r>
          </a:p>
          <a:p>
            <a:pPr lvl="1"/>
            <a:r>
              <a:rPr lang="en-US" sz="1600"/>
              <a:t>Servers should show up in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06175E-568D-42E3-9B90-2E6525140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 Mode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DB53E5-668A-453D-8E3C-9AD740F59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372" y="0"/>
            <a:ext cx="465315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10FEA6-39EE-41D8-AB72-7C426DE50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372" y="3778059"/>
            <a:ext cx="4670628" cy="307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62901"/>
      </p:ext>
    </p:extLst>
  </p:cSld>
  <p:clrMapOvr>
    <a:masterClrMapping/>
  </p:clrMapOvr>
  <p:transition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EBDC5A-922C-45A2-98F6-009AABCE7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00" y="876300"/>
            <a:ext cx="11480800" cy="5105400"/>
          </a:xfrm>
        </p:spPr>
        <p:txBody>
          <a:bodyPr/>
          <a:lstStyle/>
          <a:p>
            <a:r>
              <a:rPr lang="en-US" sz="1800"/>
              <a:t>Does the Server Work outside of IIS</a:t>
            </a:r>
          </a:p>
          <a:p>
            <a:pPr lvl="1"/>
            <a:r>
              <a:rPr lang="en-US" sz="1400"/>
              <a:t>Check in FoxPro (if you have it installed)</a:t>
            </a:r>
          </a:p>
          <a:p>
            <a:pPr lvl="1"/>
            <a:r>
              <a:rPr lang="en-US" sz="1400"/>
              <a:t>Check using PowerShell</a:t>
            </a:r>
          </a:p>
          <a:p>
            <a:pPr lvl="1"/>
            <a:endParaRPr lang="en-US" sz="1400"/>
          </a:p>
          <a:p>
            <a:pPr lvl="1"/>
            <a:endParaRPr lang="en-US" sz="1400"/>
          </a:p>
          <a:p>
            <a:pPr lvl="1"/>
            <a:endParaRPr lang="en-US" sz="1400"/>
          </a:p>
          <a:p>
            <a:pPr lvl="1"/>
            <a:r>
              <a:rPr lang="en-US" sz="1400"/>
              <a:t>If it doesn’t work here figure out what’s wrong!</a:t>
            </a:r>
          </a:p>
          <a:p>
            <a:pPr lvl="1"/>
            <a:r>
              <a:rPr lang="en-US" sz="1400"/>
              <a:t>Make sure the server works on your machine</a:t>
            </a:r>
          </a:p>
          <a:p>
            <a:pPr lvl="1"/>
            <a:r>
              <a:rPr lang="en-US" sz="1400"/>
              <a:t>Make sure permissions and data are available</a:t>
            </a:r>
          </a:p>
          <a:p>
            <a:r>
              <a:rPr lang="en-US" sz="1800"/>
              <a:t>DCOM Permissions Issues</a:t>
            </a:r>
          </a:p>
          <a:p>
            <a:pPr lvl="1"/>
            <a:r>
              <a:rPr lang="en-US" sz="1400"/>
              <a:t>Make sure you are not using </a:t>
            </a:r>
            <a:r>
              <a:rPr lang="en-US" sz="1400" b="1"/>
              <a:t>ApplicationPoolIdentity</a:t>
            </a:r>
            <a:r>
              <a:rPr lang="en-US" sz="1400"/>
              <a:t> User</a:t>
            </a:r>
          </a:p>
          <a:p>
            <a:pPr lvl="1"/>
            <a:r>
              <a:rPr lang="en-US" sz="1400"/>
              <a:t>NEVER use this account with Web Connection</a:t>
            </a:r>
          </a:p>
          <a:p>
            <a:pPr lvl="1"/>
            <a:r>
              <a:rPr lang="en-US" sz="1400"/>
              <a:t>If you’re using a non-SYSTEM and non-Admin Account:</a:t>
            </a:r>
            <a:br>
              <a:rPr lang="en-US" sz="1400"/>
            </a:br>
            <a:r>
              <a:rPr lang="en-US" sz="1400"/>
              <a:t>Add Access and Launch and Activation Permission for that account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9A2E71-4F78-4F98-B551-D85B4F0E0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 Servers Not Loading?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B6EC48-A934-4FD6-86C7-91A1B03EA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812984"/>
            <a:ext cx="7425564" cy="762000"/>
          </a:xfrm>
          <a:prstGeom prst="rect">
            <a:avLst/>
          </a:prstGeom>
        </p:spPr>
      </p:pic>
      <p:pic>
        <p:nvPicPr>
          <p:cNvPr id="3074" name="Picture 2" descr="c:\temp\tmpfiles\SNAGHTML1ec5af8.PNG">
            <a:extLst>
              <a:ext uri="{FF2B5EF4-FFF2-40B4-BE49-F238E27FC236}">
                <a16:creationId xmlns:a16="http://schemas.microsoft.com/office/drawing/2014/main" id="{A4FE3DD3-0866-4111-8083-9FF3CDB5C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3222663"/>
            <a:ext cx="5105400" cy="362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892219"/>
      </p:ext>
    </p:extLst>
  </p:cSld>
  <p:clrMapOvr>
    <a:masterClrMapping/>
  </p:clrMapOvr>
  <p:transition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6995AE-AE05-49D9-8733-9058B40C0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280" y="-31750"/>
            <a:ext cx="6112720" cy="68580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BF1524-4354-4A88-A834-294A5EEA8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00" y="990600"/>
            <a:ext cx="5816600" cy="5105400"/>
          </a:xfrm>
        </p:spPr>
        <p:txBody>
          <a:bodyPr/>
          <a:lstStyle/>
          <a:p>
            <a:r>
              <a:rPr lang="en-US" sz="1600"/>
              <a:t>LetsEncrypt Free Certificates</a:t>
            </a:r>
          </a:p>
          <a:p>
            <a:pPr lvl="1"/>
            <a:r>
              <a:rPr lang="en-US" sz="1200"/>
              <a:t>Free as in Free Beer</a:t>
            </a:r>
          </a:p>
          <a:p>
            <a:pPr lvl="1"/>
            <a:r>
              <a:rPr lang="en-US" sz="1200"/>
              <a:t>LetsEncrypt is a not for profit certificate authority</a:t>
            </a:r>
          </a:p>
          <a:p>
            <a:pPr lvl="1"/>
            <a:r>
              <a:rPr lang="en-US" sz="1200"/>
              <a:t>Supported by sponsorships and donations</a:t>
            </a:r>
          </a:p>
          <a:p>
            <a:pPr lvl="1"/>
            <a:r>
              <a:rPr lang="en-US" sz="1200"/>
              <a:t>Supported by many big industry companies</a:t>
            </a:r>
          </a:p>
          <a:p>
            <a:pPr lvl="1"/>
            <a:r>
              <a:rPr lang="en-US" sz="1200"/>
              <a:t>Mozilla, Facebook, </a:t>
            </a:r>
          </a:p>
          <a:p>
            <a:pPr lvl="1"/>
            <a:r>
              <a:rPr lang="en-US" sz="1200"/>
              <a:t>It means: You get free certificates</a:t>
            </a:r>
          </a:p>
          <a:p>
            <a:r>
              <a:rPr lang="en-US" sz="1600"/>
              <a:t>Fast, Automated Installation</a:t>
            </a:r>
          </a:p>
          <a:p>
            <a:pPr lvl="1"/>
            <a:r>
              <a:rPr lang="en-US" sz="1200"/>
              <a:t>You can be up and running with a cert in 2 minutes</a:t>
            </a:r>
          </a:p>
          <a:p>
            <a:pPr lvl="1"/>
            <a:r>
              <a:rPr lang="en-US" sz="1200"/>
              <a:t>The process is fully automated via standard APIs</a:t>
            </a:r>
          </a:p>
          <a:p>
            <a:pPr lvl="1"/>
            <a:r>
              <a:rPr lang="en-US" sz="1200"/>
              <a:t>Implementations exist for all platforms</a:t>
            </a:r>
          </a:p>
          <a:p>
            <a:r>
              <a:rPr lang="en-US" sz="1600"/>
              <a:t>On Windows Use Win-Acme</a:t>
            </a:r>
          </a:p>
          <a:p>
            <a:pPr lvl="1"/>
            <a:r>
              <a:rPr lang="en-US" sz="1200"/>
              <a:t>Command Line Tool</a:t>
            </a:r>
          </a:p>
          <a:p>
            <a:pPr lvl="1"/>
            <a:r>
              <a:rPr lang="en-US" sz="1200"/>
              <a:t>Really easy to use</a:t>
            </a:r>
          </a:p>
          <a:p>
            <a:pPr lvl="1"/>
            <a:r>
              <a:rPr lang="en-US" sz="1200"/>
              <a:t>Installs certificates into IIS</a:t>
            </a:r>
          </a:p>
          <a:p>
            <a:pPr lvl="1"/>
            <a:r>
              <a:rPr lang="en-US" sz="1200"/>
              <a:t>Automatically renews certificates</a:t>
            </a:r>
          </a:p>
          <a:p>
            <a:pPr lvl="1"/>
            <a:r>
              <a:rPr lang="en-US" sz="1200">
                <a:hlinkClick r:id="rId3"/>
              </a:rPr>
              <a:t>https://pkisharp.github.io/win-acme/</a:t>
            </a:r>
            <a:endParaRPr lang="en-US" sz="1200"/>
          </a:p>
          <a:p>
            <a:pPr marL="457200" lvl="1" indent="0">
              <a:buNone/>
            </a:pPr>
            <a:endParaRPr lang="en-US" sz="12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4A521B-CAD3-48CC-8EF2-C83B8DFF6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Install a SSL/TLS Certificate</a:t>
            </a:r>
          </a:p>
        </p:txBody>
      </p:sp>
    </p:spTree>
    <p:extLst>
      <p:ext uri="{BB962C8B-B14F-4D97-AF65-F5344CB8AC3E}">
        <p14:creationId xmlns:p14="http://schemas.microsoft.com/office/powerpoint/2010/main" val="1561563614"/>
      </p:ext>
    </p:extLst>
  </p:cSld>
  <p:clrMapOvr>
    <a:masterClrMapping/>
  </p:clrMapOvr>
  <p:transition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7225A8-0BE7-472B-9F53-DDB17B29B9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/>
              <a:t>Updating Web Code</a:t>
            </a:r>
          </a:p>
          <a:p>
            <a:pPr lvl="1"/>
            <a:r>
              <a:rPr lang="en-US" sz="1600"/>
              <a:t>Use WebDeploy from Visual Studio </a:t>
            </a:r>
          </a:p>
          <a:p>
            <a:pPr lvl="1"/>
            <a:r>
              <a:rPr lang="en-US" sz="1600"/>
              <a:t>Sync files </a:t>
            </a:r>
          </a:p>
          <a:p>
            <a:pPr lvl="1"/>
            <a:r>
              <a:rPr lang="en-US" sz="1600"/>
              <a:t>Remember to remove PRG and FXP files before publishing</a:t>
            </a:r>
          </a:p>
          <a:p>
            <a:pPr lvl="1"/>
            <a:r>
              <a:rPr lang="en-US" sz="1600"/>
              <a:t>On Server run in Dynamic Script Compilation Mode (1)</a:t>
            </a:r>
          </a:p>
          <a:p>
            <a:r>
              <a:rPr lang="en-US" sz="2000"/>
              <a:t>Updating Binaries</a:t>
            </a:r>
          </a:p>
          <a:p>
            <a:pPr lvl="1"/>
            <a:r>
              <a:rPr lang="en-US" sz="1600"/>
              <a:t>Update Web Connection Server with `bld_yourApp.prg`</a:t>
            </a:r>
          </a:p>
          <a:p>
            <a:pPr lvl="1"/>
            <a:r>
              <a:rPr lang="en-US" sz="1600"/>
              <a:t>Uploads new executable, and hot-swaps while running</a:t>
            </a:r>
          </a:p>
          <a:p>
            <a:pPr lvl="1"/>
            <a:r>
              <a:rPr lang="en-US" sz="1600"/>
              <a:t>Updating DLLs</a:t>
            </a:r>
          </a:p>
          <a:p>
            <a:pPr lvl="2"/>
            <a:r>
              <a:rPr lang="en-US" sz="1600"/>
              <a:t>Run </a:t>
            </a:r>
            <a:r>
              <a:rPr lang="en-US" sz="1600" b="1"/>
              <a:t>build.bat </a:t>
            </a:r>
            <a:r>
              <a:rPr lang="en-US" sz="1600"/>
              <a:t>to zip up binaries</a:t>
            </a:r>
            <a:endParaRPr lang="en-US" sz="1600" b="1"/>
          </a:p>
          <a:p>
            <a:pPr lvl="2"/>
            <a:r>
              <a:rPr lang="en-US" sz="1600"/>
              <a:t>Copy zip file to server </a:t>
            </a:r>
          </a:p>
          <a:p>
            <a:pPr lvl="2"/>
            <a:r>
              <a:rPr lang="en-US" sz="1600"/>
              <a:t>Module Admin: Put Servers on Hold</a:t>
            </a:r>
          </a:p>
          <a:p>
            <a:pPr lvl="2"/>
            <a:endParaRPr lang="en-US" sz="1600"/>
          </a:p>
          <a:p>
            <a:pPr lvl="2"/>
            <a:endParaRPr lang="en-US" sz="1600"/>
          </a:p>
          <a:p>
            <a:pPr lvl="2"/>
            <a:endParaRPr lang="en-US" sz="1600"/>
          </a:p>
          <a:p>
            <a:pPr lvl="2"/>
            <a:r>
              <a:rPr lang="en-US" sz="1600"/>
              <a:t>Now unzip and replace DLLs</a:t>
            </a:r>
          </a:p>
          <a:p>
            <a:pPr lvl="2"/>
            <a:r>
              <a:rPr lang="en-US" sz="1600"/>
              <a:t>Module Admin: Put Server back to Running</a:t>
            </a:r>
          </a:p>
          <a:p>
            <a:pPr lvl="2"/>
            <a:endParaRPr lang="en-US" sz="1600"/>
          </a:p>
          <a:p>
            <a:pPr lvl="2"/>
            <a:endParaRPr lang="en-US" sz="16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C3B2FA-4CBE-4C1F-9210-8B5A6F18F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Updating your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0BDC09-0C54-4432-9AAF-5E6330045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4762610"/>
            <a:ext cx="4485714" cy="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35499"/>
      </p:ext>
    </p:extLst>
  </p:cSld>
  <p:clrMapOvr>
    <a:masterClrMapping/>
  </p:clrMapOvr>
  <p:transition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984B91-0907-4FD5-BA6E-84ADD9052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/>
              <a:t>How Many Servers Should I Run</a:t>
            </a:r>
          </a:p>
          <a:p>
            <a:pPr lvl="1"/>
            <a:r>
              <a:rPr lang="en-US" sz="1600"/>
              <a:t>Depends on your app’s requirements</a:t>
            </a:r>
          </a:p>
          <a:p>
            <a:pPr lvl="1"/>
            <a:r>
              <a:rPr lang="en-US" sz="1600"/>
              <a:t>Low access sites run 2 instances</a:t>
            </a:r>
          </a:p>
          <a:p>
            <a:pPr lvl="1"/>
            <a:r>
              <a:rPr lang="en-US" sz="1600"/>
              <a:t>Busy sites start with: </a:t>
            </a:r>
            <a:r>
              <a:rPr lang="en-US" sz="1600" b="1"/>
              <a:t>2 Instances per Core</a:t>
            </a:r>
          </a:p>
          <a:p>
            <a:pPr lvl="1"/>
            <a:r>
              <a:rPr lang="en-US" sz="1600"/>
              <a:t>Find optimal server count: Load test and look for saturation</a:t>
            </a:r>
          </a:p>
          <a:p>
            <a:r>
              <a:rPr lang="en-US" sz="2000"/>
              <a:t>Load Testing</a:t>
            </a:r>
          </a:p>
          <a:p>
            <a:pPr lvl="1"/>
            <a:r>
              <a:rPr lang="en-US" sz="1600"/>
              <a:t>Try put the site under load</a:t>
            </a:r>
          </a:p>
          <a:p>
            <a:pPr lvl="1"/>
            <a:r>
              <a:rPr lang="en-US" sz="1600"/>
              <a:t>You can use </a:t>
            </a:r>
            <a:r>
              <a:rPr lang="en-US" sz="1600">
                <a:hlinkClick r:id="rId2"/>
              </a:rPr>
              <a:t>West Wind WebSurge</a:t>
            </a:r>
            <a:endParaRPr lang="en-US" sz="1600"/>
          </a:p>
          <a:p>
            <a:pPr lvl="1"/>
            <a:r>
              <a:rPr lang="en-US" sz="1600"/>
              <a:t>Create a typical walk through site scenario</a:t>
            </a:r>
          </a:p>
          <a:p>
            <a:pPr lvl="1"/>
            <a:r>
              <a:rPr lang="en-US" sz="1600"/>
              <a:t>Let it run under load</a:t>
            </a:r>
          </a:p>
          <a:p>
            <a:pPr lvl="1"/>
            <a:r>
              <a:rPr lang="en-US" sz="1600"/>
              <a:t>Add a large number of Web Connection Servers</a:t>
            </a:r>
          </a:p>
          <a:p>
            <a:pPr lvl="1"/>
            <a:r>
              <a:rPr lang="en-US" sz="1600"/>
              <a:t>Run in Load Based server mode</a:t>
            </a:r>
          </a:p>
          <a:p>
            <a:pPr lvl="1"/>
            <a:r>
              <a:rPr lang="en-US" sz="1600"/>
              <a:t>See if last instances are getting fired</a:t>
            </a:r>
          </a:p>
          <a:p>
            <a:pPr lvl="1"/>
            <a:r>
              <a:rPr lang="en-US" sz="1600"/>
              <a:t>If not firing or low volume you can dial back servers</a:t>
            </a:r>
          </a:p>
          <a:p>
            <a:pPr lvl="1"/>
            <a:r>
              <a:rPr lang="en-US" sz="1600"/>
              <a:t>If last ones are getting full traffic add more</a:t>
            </a:r>
          </a:p>
          <a:p>
            <a:pPr lvl="1"/>
            <a:r>
              <a:rPr lang="en-US" sz="1600"/>
              <a:t>Don’t add too many instances – check CPU load (over 80% is too high)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14BC8E-E380-4EA4-BB09-20FFFF647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Managing Server Instances</a:t>
            </a:r>
          </a:p>
        </p:txBody>
      </p:sp>
    </p:spTree>
    <p:extLst>
      <p:ext uri="{BB962C8B-B14F-4D97-AF65-F5344CB8AC3E}">
        <p14:creationId xmlns:p14="http://schemas.microsoft.com/office/powerpoint/2010/main" val="2531741588"/>
      </p:ext>
    </p:extLst>
  </p:cSld>
  <p:clrMapOvr>
    <a:masterClrMapping/>
  </p:clrMapOvr>
  <p:transition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00551A-AA68-445A-9CD4-91B3743CFE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62B4D5-7C10-44CE-944F-2A0EC29C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under Load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67DCB8-A5B2-4327-999E-E0DC74D7B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1912"/>
            <a:ext cx="12192000" cy="552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125725"/>
      </p:ext>
    </p:extLst>
  </p:cSld>
  <p:clrMapOvr>
    <a:masterClrMapping/>
  </p:clrMapOvr>
  <p:transition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1F9D4E-DF44-4F05-BACE-16477717A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762000"/>
            <a:ext cx="11480800" cy="5105400"/>
          </a:xfrm>
        </p:spPr>
        <p:txBody>
          <a:bodyPr/>
          <a:lstStyle/>
          <a:p>
            <a:r>
              <a:rPr lang="en-US" sz="2000"/>
              <a:t>Deployment is Easier Now</a:t>
            </a:r>
          </a:p>
          <a:p>
            <a:pPr lvl="1"/>
            <a:r>
              <a:rPr lang="en-US" sz="1600"/>
              <a:t>Projects are Portable</a:t>
            </a:r>
          </a:p>
          <a:p>
            <a:pPr lvl="1"/>
            <a:r>
              <a:rPr lang="en-US" sz="1600"/>
              <a:t>Server Configuration is mostly Automatic</a:t>
            </a:r>
          </a:p>
          <a:p>
            <a:r>
              <a:rPr lang="en-US" sz="2000"/>
              <a:t>Most Time Consuming Part is Windows Install</a:t>
            </a:r>
          </a:p>
          <a:p>
            <a:pPr lvl="1"/>
            <a:r>
              <a:rPr lang="en-US" sz="1600"/>
              <a:t>Setting up Windows Environment</a:t>
            </a:r>
          </a:p>
          <a:p>
            <a:pPr lvl="1"/>
            <a:r>
              <a:rPr lang="en-US" sz="1600"/>
              <a:t>Installing IIS</a:t>
            </a:r>
          </a:p>
          <a:p>
            <a:pPr lvl="1"/>
            <a:r>
              <a:rPr lang="en-US" sz="1600"/>
              <a:t>Uploading initial files</a:t>
            </a:r>
          </a:p>
          <a:p>
            <a:r>
              <a:rPr lang="en-US" sz="2000"/>
              <a:t>Getting Files Up to the Server</a:t>
            </a:r>
          </a:p>
          <a:p>
            <a:pPr lvl="1"/>
            <a:r>
              <a:rPr lang="en-US" sz="1600"/>
              <a:t>RDP Drive Mapping for initial files (config files and scripts)</a:t>
            </a:r>
          </a:p>
          <a:p>
            <a:pPr lvl="1"/>
            <a:r>
              <a:rPr lang="en-US" sz="1600"/>
              <a:t>For Web Files use Web Deploy from Visual Studio</a:t>
            </a:r>
          </a:p>
          <a:p>
            <a:pPr lvl="1"/>
            <a:r>
              <a:rPr lang="en-US" sz="1600"/>
              <a:t>For binaries you can use Web Deploy and upload as temp files</a:t>
            </a:r>
          </a:p>
          <a:p>
            <a:r>
              <a:rPr lang="en-US" sz="2000"/>
              <a:t>Server Config</a:t>
            </a:r>
          </a:p>
          <a:p>
            <a:pPr lvl="1"/>
            <a:r>
              <a:rPr lang="en-US" sz="1600"/>
              <a:t>Server Config is mostly automated now</a:t>
            </a:r>
          </a:p>
          <a:p>
            <a:pPr lvl="1"/>
            <a:endParaRPr lang="en-US" sz="2000"/>
          </a:p>
          <a:p>
            <a:pPr marL="457200" lvl="1" indent="0">
              <a:buNone/>
            </a:pPr>
            <a:r>
              <a:rPr lang="en-US" sz="1600"/>
              <a:t>	</a:t>
            </a:r>
          </a:p>
          <a:p>
            <a:pPr lvl="1"/>
            <a:endParaRPr lang="en-US" sz="16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BC7D29-FE4B-4CAB-A097-5BB5D263B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379341776"/>
      </p:ext>
    </p:extLst>
  </p:cSld>
  <p:clrMapOvr>
    <a:masterClrMapping/>
  </p:clrMapOvr>
  <p:transition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48A531-13BD-42AD-A332-33C02482A1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Resources</a:t>
            </a:r>
          </a:p>
          <a:p>
            <a:pPr lvl="1"/>
            <a:r>
              <a:rPr lang="en-US"/>
              <a:t>Github: Source Code, White Paper and Slides</a:t>
            </a:r>
            <a:br>
              <a:rPr lang="en-US"/>
            </a:br>
            <a:r>
              <a:rPr lang="en-US">
                <a:solidFill>
                  <a:schemeClr val="tx1">
                    <a:lumMod val="95000"/>
                  </a:schemeClr>
                </a:solidFill>
              </a:rPr>
              <a:t>https://bitbucket.org/RickStrahl/swfoxsession2019</a:t>
            </a:r>
            <a:endParaRPr lang="en-US"/>
          </a:p>
          <a:p>
            <a:r>
              <a:rPr lang="en-US"/>
              <a:t>Contact Rick</a:t>
            </a:r>
          </a:p>
          <a:p>
            <a:pPr lvl="1"/>
            <a:r>
              <a:rPr lang="en-US" b="1">
                <a:hlinkClick r:id="rId2"/>
              </a:rPr>
              <a:t>@RickStrahl</a:t>
            </a:r>
            <a:r>
              <a:rPr lang="en-US" b="1"/>
              <a:t>  on Twitter</a:t>
            </a:r>
          </a:p>
          <a:p>
            <a:pPr lvl="1"/>
            <a:r>
              <a:rPr lang="en-US" b="1">
                <a:hlinkClick r:id="rId3"/>
              </a:rPr>
              <a:t>https://weblog.west-wind.com</a:t>
            </a:r>
            <a:endParaRPr lang="en-US" b="1"/>
          </a:p>
          <a:p>
            <a:pPr lvl="1"/>
            <a:r>
              <a:rPr lang="en-US" b="1">
                <a:hlinkClick r:id="rId4"/>
              </a:rPr>
              <a:t>https://west-wind.com/wconnect/weblog/</a:t>
            </a:r>
            <a:r>
              <a:rPr lang="en-US" b="1"/>
              <a:t> </a:t>
            </a:r>
          </a:p>
          <a:p>
            <a:pPr lvl="1"/>
            <a:r>
              <a:rPr lang="en-US" b="1">
                <a:hlinkClick r:id="rId5"/>
              </a:rPr>
              <a:t>rstrahl@west-wind.com</a:t>
            </a:r>
            <a:r>
              <a:rPr lang="en-US" b="1"/>
              <a:t>	</a:t>
            </a:r>
            <a:endParaRPr lang="en-US"/>
          </a:p>
          <a:p>
            <a:pPr marL="457200" lvl="1" indent="0">
              <a:buNone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285E1C-0327-484C-9555-5AF3541A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4676648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FD0187-25F5-4E90-B5FB-9B6751E62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600" y="990600"/>
            <a:ext cx="11480800" cy="5105400"/>
          </a:xfrm>
        </p:spPr>
        <p:txBody>
          <a:bodyPr/>
          <a:lstStyle/>
          <a:p>
            <a:r>
              <a:rPr lang="en-US" sz="2400"/>
              <a:t>Deployment used to be Hard</a:t>
            </a:r>
          </a:p>
          <a:p>
            <a:pPr lvl="1"/>
            <a:r>
              <a:rPr lang="en-US" sz="2000"/>
              <a:t>Prior to Web Connection 6 deployment was wild west</a:t>
            </a:r>
          </a:p>
          <a:p>
            <a:pPr lvl="1"/>
            <a:r>
              <a:rPr lang="en-US" sz="2000"/>
              <a:t>You were basically on your own</a:t>
            </a:r>
          </a:p>
          <a:p>
            <a:r>
              <a:rPr lang="en-US" sz="2400"/>
              <a:t>Deployment is much easier in 6.0+</a:t>
            </a:r>
          </a:p>
          <a:p>
            <a:pPr lvl="1"/>
            <a:r>
              <a:rPr lang="en-US" sz="2000"/>
              <a:t>Well defined project structure</a:t>
            </a:r>
          </a:p>
          <a:p>
            <a:pPr lvl="1"/>
            <a:r>
              <a:rPr lang="en-US" sz="2000"/>
              <a:t>Each project is self contained and isolated</a:t>
            </a:r>
          </a:p>
          <a:p>
            <a:pPr lvl="1"/>
            <a:r>
              <a:rPr lang="en-US" sz="2000"/>
              <a:t>Relative paths make installs very portable</a:t>
            </a:r>
          </a:p>
          <a:p>
            <a:pPr lvl="1"/>
            <a:r>
              <a:rPr lang="en-US" sz="2000"/>
              <a:t>Tools and scripts automate configuration:</a:t>
            </a:r>
          </a:p>
          <a:p>
            <a:pPr lvl="2"/>
            <a:r>
              <a:rPr lang="en-US" sz="2000"/>
              <a:t>IIS Installation script</a:t>
            </a:r>
          </a:p>
          <a:p>
            <a:pPr lvl="2"/>
            <a:r>
              <a:rPr lang="en-US" sz="2000"/>
              <a:t>IIS configuration via ‘Console config’</a:t>
            </a:r>
          </a:p>
          <a:p>
            <a:pPr lvl="2"/>
            <a:r>
              <a:rPr lang="en-US" sz="2000"/>
              <a:t>Scripts to package your application</a:t>
            </a:r>
          </a:p>
          <a:p>
            <a:pPr lvl="2"/>
            <a:r>
              <a:rPr lang="en-US" sz="2000"/>
              <a:t>Visual Studio or FTP to publish Web content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B3D8AB-C221-4AE7-9F2C-3E0F577F1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Deployment Then and Now</a:t>
            </a:r>
          </a:p>
        </p:txBody>
      </p:sp>
    </p:spTree>
    <p:extLst>
      <p:ext uri="{BB962C8B-B14F-4D97-AF65-F5344CB8AC3E}">
        <p14:creationId xmlns:p14="http://schemas.microsoft.com/office/powerpoint/2010/main" val="3195194105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76B5F1-8AFC-467A-8101-9EF8669171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Web Connection requires Special Consideration</a:t>
            </a:r>
          </a:p>
          <a:p>
            <a:pPr lvl="1"/>
            <a:r>
              <a:rPr lang="en-US"/>
              <a:t>Because: FoxPro has to be registered</a:t>
            </a:r>
          </a:p>
          <a:p>
            <a:pPr lvl="1"/>
            <a:r>
              <a:rPr lang="en-US"/>
              <a:t>Some Admin rights are required to install FoxPro</a:t>
            </a:r>
          </a:p>
          <a:p>
            <a:pPr lvl="1"/>
            <a:r>
              <a:rPr lang="en-US"/>
              <a:t>FoxPro COM objects have to be registered (HKLM)</a:t>
            </a:r>
          </a:p>
          <a:p>
            <a:pPr lvl="1"/>
            <a:r>
              <a:rPr lang="en-US"/>
              <a:t>FoxPro typically doesn’t run on low cost hosts</a:t>
            </a:r>
          </a:p>
          <a:p>
            <a:r>
              <a:rPr lang="en-US"/>
              <a:t>Hosting on a Virtual Machine</a:t>
            </a:r>
          </a:p>
          <a:p>
            <a:pPr lvl="1"/>
            <a:r>
              <a:rPr lang="en-US"/>
              <a:t>You can host Web Connection applications cheaply on VMs</a:t>
            </a:r>
          </a:p>
          <a:p>
            <a:pPr lvl="1"/>
            <a:r>
              <a:rPr lang="en-US"/>
              <a:t>VM is basically a cloud hosted, full Windows OS</a:t>
            </a:r>
          </a:p>
          <a:p>
            <a:pPr lvl="1"/>
            <a:r>
              <a:rPr lang="en-US"/>
              <a:t>You can have a VM up and running in about 10 minutes</a:t>
            </a:r>
          </a:p>
          <a:p>
            <a:pPr lvl="1"/>
            <a:r>
              <a:rPr lang="en-US"/>
              <a:t>I like </a:t>
            </a:r>
            <a:r>
              <a:rPr lang="en-US" b="1">
                <a:hlinkClick r:id="rId2"/>
              </a:rPr>
              <a:t>Vultr</a:t>
            </a:r>
            <a:r>
              <a:rPr lang="en-US"/>
              <a:t>: I pay $56/mth for 4 cores, 8gb mem, 100gb of disk</a:t>
            </a:r>
          </a:p>
          <a:p>
            <a:pPr lvl="1"/>
            <a:r>
              <a:rPr lang="en-US"/>
              <a:t>Recommend: </a:t>
            </a:r>
            <a:r>
              <a:rPr lang="en-US" b="1"/>
              <a:t>Minimum 2 cores and 4gb memory</a:t>
            </a:r>
          </a:p>
          <a:p>
            <a:pPr lvl="1"/>
            <a:r>
              <a:rPr lang="en-US"/>
              <a:t>Pick your provider carefully – Performance varies </a:t>
            </a:r>
            <a:r>
              <a:rPr lang="en-US" b="1"/>
              <a:t>widely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244352-A1DC-47AB-8223-D60ECBBE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Hosting Web Connection</a:t>
            </a:r>
          </a:p>
        </p:txBody>
      </p:sp>
    </p:spTree>
    <p:extLst>
      <p:ext uri="{BB962C8B-B14F-4D97-AF65-F5344CB8AC3E}">
        <p14:creationId xmlns:p14="http://schemas.microsoft.com/office/powerpoint/2010/main" val="1474588883"/>
      </p:ext>
    </p:ext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0465A2-884E-4893-8321-007BFA589E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Server Setup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BCA9D1-CB96-4F70-8D92-37F209159E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Getting an application online</a:t>
            </a:r>
          </a:p>
        </p:txBody>
      </p:sp>
    </p:spTree>
    <p:extLst>
      <p:ext uri="{BB962C8B-B14F-4D97-AF65-F5344CB8AC3E}">
        <p14:creationId xmlns:p14="http://schemas.microsoft.com/office/powerpoint/2010/main" val="1527488934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E359C3-BB33-4FC9-A461-96A305F35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600" y="1143000"/>
            <a:ext cx="11480800" cy="5105400"/>
          </a:xfrm>
        </p:spPr>
        <p:txBody>
          <a:bodyPr/>
          <a:lstStyle/>
          <a:p>
            <a:r>
              <a:rPr lang="en-US" sz="2400"/>
              <a:t>Project Folder</a:t>
            </a:r>
          </a:p>
          <a:p>
            <a:pPr lvl="1"/>
            <a:r>
              <a:rPr lang="en-US" sz="2000"/>
              <a:t>Self contained folder</a:t>
            </a:r>
          </a:p>
          <a:p>
            <a:pPr lvl="1"/>
            <a:r>
              <a:rPr lang="en-US" sz="2000"/>
              <a:t>Known structure</a:t>
            </a:r>
          </a:p>
          <a:p>
            <a:pPr lvl="1"/>
            <a:r>
              <a:rPr lang="en-US" sz="2000"/>
              <a:t>All paths can be referenced relatively</a:t>
            </a:r>
          </a:p>
          <a:p>
            <a:pPr lvl="1"/>
            <a:r>
              <a:rPr lang="en-US" sz="2000"/>
              <a:t>This allows for a portable install</a:t>
            </a:r>
          </a:p>
          <a:p>
            <a:pPr lvl="1"/>
            <a:r>
              <a:rPr lang="en-US" sz="2000" b="1">
                <a:solidFill>
                  <a:srgbClr val="FFFFCC"/>
                </a:solidFill>
              </a:rPr>
              <a:t>Stick to it and it’ll be easy</a:t>
            </a:r>
          </a:p>
          <a:p>
            <a:r>
              <a:rPr lang="en-US" sz="2400"/>
              <a:t>Project Scripts and Tools</a:t>
            </a:r>
          </a:p>
          <a:p>
            <a:pPr lvl="1"/>
            <a:r>
              <a:rPr lang="en-US" sz="2000"/>
              <a:t>We provide tools for most configuration tasks</a:t>
            </a:r>
          </a:p>
          <a:p>
            <a:pPr lvl="2"/>
            <a:r>
              <a:rPr lang="en-US" sz="2000"/>
              <a:t>IIS Installation</a:t>
            </a:r>
          </a:p>
          <a:p>
            <a:pPr lvl="2"/>
            <a:r>
              <a:rPr lang="en-US" sz="2000"/>
              <a:t>IIS Configuration for your application</a:t>
            </a:r>
          </a:p>
          <a:p>
            <a:pPr lvl="2"/>
            <a:r>
              <a:rPr lang="en-US" sz="2000"/>
              <a:t>File packaging for upload</a:t>
            </a:r>
          </a:p>
          <a:p>
            <a:pPr lvl="2"/>
            <a:r>
              <a:rPr lang="en-US" sz="2000"/>
              <a:t>Re-publishing features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76F5BC-BCAE-4785-A0C0-F61643D1E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 the Project Structure do the Work</a:t>
            </a:r>
          </a:p>
        </p:txBody>
      </p:sp>
    </p:spTree>
    <p:extLst>
      <p:ext uri="{BB962C8B-B14F-4D97-AF65-F5344CB8AC3E}">
        <p14:creationId xmlns:p14="http://schemas.microsoft.com/office/powerpoint/2010/main" val="1786498019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268414-5F76-4A92-939D-EE1E923235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Build your application into an EXE</a:t>
            </a:r>
          </a:p>
          <a:p>
            <a:pPr lvl="1"/>
            <a:r>
              <a:rPr lang="en-US"/>
              <a:t>Do a project build and build an EXE</a:t>
            </a:r>
          </a:p>
          <a:p>
            <a:pPr lvl="1"/>
            <a:r>
              <a:rPr lang="en-US"/>
              <a:t>Make sure you run as Admin so you can register the COM object</a:t>
            </a:r>
          </a:p>
          <a:p>
            <a:r>
              <a:rPr lang="en-US"/>
              <a:t>Test the Server</a:t>
            </a:r>
          </a:p>
          <a:p>
            <a:pPr lvl="1"/>
            <a:r>
              <a:rPr lang="en-US"/>
              <a:t>Run it as a compiled EXE from Explorer (not in VFP)</a:t>
            </a:r>
          </a:p>
          <a:p>
            <a:pPr lvl="1"/>
            <a:r>
              <a:rPr lang="en-US"/>
              <a:t>Switch into COM Mode and run the application under COM</a:t>
            </a:r>
          </a:p>
          <a:p>
            <a:pPr lvl="1"/>
            <a:r>
              <a:rPr lang="en-US"/>
              <a:t>Fix any errors you might run into </a:t>
            </a:r>
            <a:r>
              <a:rPr lang="en-US" b="1"/>
              <a:t>before you upload to the server</a:t>
            </a:r>
          </a:p>
          <a:p>
            <a:r>
              <a:rPr lang="en-US"/>
              <a:t>Package up your Files</a:t>
            </a:r>
          </a:p>
          <a:p>
            <a:pPr lvl="1"/>
            <a:r>
              <a:rPr lang="en-US"/>
              <a:t>Use </a:t>
            </a:r>
            <a:r>
              <a:rPr lang="en-US" b="1">
                <a:latin typeface="Consolas" panose="020B0609020204030204" pitchFamily="49" charset="0"/>
              </a:rPr>
              <a:t>build.bat </a:t>
            </a:r>
            <a:r>
              <a:rPr lang="en-US"/>
              <a:t>in the root to package your application</a:t>
            </a:r>
          </a:p>
          <a:p>
            <a:pPr lvl="1"/>
            <a:r>
              <a:rPr lang="en-US"/>
              <a:t>Compiles: Your Exe and Ini, plus all the Web Connection DLLs</a:t>
            </a:r>
          </a:p>
          <a:p>
            <a:r>
              <a:rPr lang="en-US"/>
              <a:t>Package up the Web</a:t>
            </a:r>
          </a:p>
          <a:p>
            <a:pPr lvl="1"/>
            <a:r>
              <a:rPr lang="en-US"/>
              <a:t>Web Folder – as is</a:t>
            </a:r>
          </a:p>
          <a:p>
            <a:pPr lvl="1"/>
            <a:r>
              <a:rPr lang="en-US"/>
              <a:t>Alternately we can publish through Visual Studio</a:t>
            </a:r>
          </a:p>
          <a:p>
            <a:pPr lvl="1"/>
            <a:r>
              <a:rPr lang="en-US"/>
              <a:t>Initial deploy by copying is faster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4EFCB4-71D7-44F1-8B52-EFF9D46DF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Getting your Project Ready for Deployment</a:t>
            </a:r>
          </a:p>
        </p:txBody>
      </p:sp>
    </p:spTree>
    <p:extLst>
      <p:ext uri="{BB962C8B-B14F-4D97-AF65-F5344CB8AC3E}">
        <p14:creationId xmlns:p14="http://schemas.microsoft.com/office/powerpoint/2010/main" val="2177095078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B128BA-7274-43C9-A77F-4976F25C5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0371" y="762000"/>
            <a:ext cx="11480800" cy="5105400"/>
          </a:xfrm>
        </p:spPr>
        <p:txBody>
          <a:bodyPr/>
          <a:lstStyle/>
          <a:p>
            <a:r>
              <a:rPr lang="en-US" sz="2000"/>
              <a:t>Get a Remote Machine Ready (Virtual Machine)</a:t>
            </a:r>
          </a:p>
          <a:p>
            <a:pPr lvl="1"/>
            <a:r>
              <a:rPr lang="en-US" sz="1600"/>
              <a:t>Use a Virtual Host such as </a:t>
            </a:r>
            <a:r>
              <a:rPr lang="en-US" sz="1600">
                <a:hlinkClick r:id="rId2"/>
              </a:rPr>
              <a:t>Vultr</a:t>
            </a:r>
            <a:endParaRPr lang="en-US" sz="1600"/>
          </a:p>
          <a:p>
            <a:pPr lvl="1"/>
            <a:r>
              <a:rPr lang="en-US" sz="1600"/>
              <a:t>Get a VM with minimum 2 processors and 4gb of memory</a:t>
            </a:r>
          </a:p>
          <a:p>
            <a:r>
              <a:rPr lang="en-US" sz="2000"/>
              <a:t>Use Remote Access (RDP) to access your Server</a:t>
            </a:r>
          </a:p>
          <a:p>
            <a:pPr lvl="1"/>
            <a:r>
              <a:rPr lang="en-US" sz="1600"/>
              <a:t>Remote into the machine</a:t>
            </a:r>
          </a:p>
          <a:p>
            <a:pPr lvl="1"/>
            <a:r>
              <a:rPr lang="en-US" sz="1600"/>
              <a:t>You can use Local -&gt; Remote File Mapping for basic File Copying</a:t>
            </a:r>
          </a:p>
          <a:p>
            <a:pPr lvl="1"/>
            <a:endParaRPr lang="en-US" sz="1600"/>
          </a:p>
          <a:p>
            <a:pPr marL="457200" lvl="1" indent="0">
              <a:buNone/>
            </a:pPr>
            <a:endParaRPr lang="en-US" sz="1600"/>
          </a:p>
          <a:p>
            <a:pPr lvl="1"/>
            <a:endParaRPr lang="en-US" sz="1600"/>
          </a:p>
          <a:p>
            <a:r>
              <a:rPr lang="en-US" sz="2000"/>
              <a:t>Set up your Machine</a:t>
            </a:r>
          </a:p>
          <a:p>
            <a:pPr lvl="1"/>
            <a:r>
              <a:rPr lang="en-US" sz="1600"/>
              <a:t>Do a basic Machine Setup</a:t>
            </a:r>
          </a:p>
          <a:p>
            <a:pPr lvl="1"/>
            <a:r>
              <a:rPr lang="en-US" sz="1600"/>
              <a:t>At minimum:</a:t>
            </a:r>
          </a:p>
          <a:p>
            <a:pPr lvl="2"/>
            <a:r>
              <a:rPr lang="en-US" sz="1600"/>
              <a:t>Install a decent browser (Chrome or Firefox)</a:t>
            </a:r>
          </a:p>
          <a:p>
            <a:pPr lvl="2"/>
            <a:r>
              <a:rPr lang="en-US" sz="1600"/>
              <a:t>Install a good editor (</a:t>
            </a:r>
            <a:r>
              <a:rPr lang="en-US" sz="1600">
                <a:hlinkClick r:id="rId3"/>
              </a:rPr>
              <a:t>VS Code</a:t>
            </a:r>
            <a:r>
              <a:rPr lang="en-US" sz="1600"/>
              <a:t>)</a:t>
            </a:r>
          </a:p>
          <a:p>
            <a:pPr lvl="2"/>
            <a:r>
              <a:rPr lang="en-US" sz="1600"/>
              <a:t>Install </a:t>
            </a:r>
            <a:r>
              <a:rPr lang="en-US" sz="1600">
                <a:hlinkClick r:id="rId4" action="ppaction://hlinkfile"/>
              </a:rPr>
              <a:t>Chocolatey</a:t>
            </a:r>
            <a:endParaRPr lang="en-US" sz="1600"/>
          </a:p>
          <a:p>
            <a:pPr lvl="1"/>
            <a:r>
              <a:rPr lang="en-US" sz="1600"/>
              <a:t>Better: Run a Chocolatey install script to install what you need</a:t>
            </a:r>
          </a:p>
          <a:p>
            <a:endParaRPr lang="en-US" sz="20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A77089-557D-4873-B079-94E8BE95B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Your new Machine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97512E-85D7-4F0B-9651-1BCB35975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2867114"/>
            <a:ext cx="3763822" cy="101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51987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DAE88C-55D1-4574-8834-EA9523F4D7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00" y="840739"/>
            <a:ext cx="11480800" cy="5105400"/>
          </a:xfrm>
        </p:spPr>
        <p:txBody>
          <a:bodyPr/>
          <a:lstStyle/>
          <a:p>
            <a:r>
              <a:rPr lang="en-US"/>
              <a:t>Package Installer for Windows</a:t>
            </a:r>
          </a:p>
          <a:p>
            <a:pPr lvl="1"/>
            <a:r>
              <a:rPr lang="en-US"/>
              <a:t>Easy installation of most common tools and applications</a:t>
            </a:r>
          </a:p>
          <a:p>
            <a:pPr lvl="1"/>
            <a:r>
              <a:rPr lang="en-US"/>
              <a:t>Both open source and commercial installs</a:t>
            </a:r>
          </a:p>
          <a:p>
            <a:pPr lvl="1"/>
            <a:r>
              <a:rPr lang="en-US"/>
              <a:t>Allows updating of installed apps</a:t>
            </a:r>
          </a:p>
          <a:p>
            <a:pPr lvl="1"/>
            <a:r>
              <a:rPr lang="en-US"/>
              <a:t>Adds most things to the Windows path w/o clobbering PATH</a:t>
            </a:r>
          </a:p>
          <a:p>
            <a:r>
              <a:rPr lang="en-US"/>
              <a:t>Installation</a:t>
            </a:r>
          </a:p>
          <a:p>
            <a:pPr lvl="1"/>
            <a:r>
              <a:rPr lang="en-US"/>
              <a:t>Admin Powershell command (all one line) as Admin: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r>
              <a:rPr lang="en-US"/>
              <a:t>Go to site to copy commands for Powershell or Windows Command</a:t>
            </a:r>
          </a:p>
          <a:p>
            <a:pPr lvl="1"/>
            <a:r>
              <a:rPr lang="en-US">
                <a:hlinkClick r:id="rId2"/>
              </a:rPr>
              <a:t>https://chocolatey.org/install</a:t>
            </a:r>
            <a:endParaRPr lang="en-US"/>
          </a:p>
          <a:p>
            <a:r>
              <a:rPr lang="en-US"/>
              <a:t>Use it for Software Installations on Server and Local Machines!</a:t>
            </a:r>
          </a:p>
          <a:p>
            <a:pPr marL="457200" lvl="1" indent="0">
              <a:buNone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A5689E-D1F8-43D6-9C8D-32A9C355F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Chocolatey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A77717-38E2-48DD-86EC-86ACF3527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581400"/>
            <a:ext cx="6653871" cy="1137921"/>
          </a:xfrm>
          <a:prstGeom prst="rect">
            <a:avLst/>
          </a:prstGeom>
        </p:spPr>
      </p:pic>
      <p:sp>
        <p:nvSpPr>
          <p:cNvPr id="6" name="AutoShape 2" descr="Logo">
            <a:extLst>
              <a:ext uri="{FF2B5EF4-FFF2-40B4-BE49-F238E27FC236}">
                <a16:creationId xmlns:a16="http://schemas.microsoft.com/office/drawing/2014/main" id="{F3743990-E730-48D9-967C-8C532C0E49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466B31-704A-4B71-A846-6DDC56CCB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400" y="0"/>
            <a:ext cx="1578961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195488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devteach-templat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00CC99"/>
      </a:accent1>
      <a:accent2>
        <a:srgbClr val="3333CC"/>
      </a:accent2>
      <a:accent3>
        <a:srgbClr val="AAAAAA"/>
      </a:accent3>
      <a:accent4>
        <a:srgbClr val="DADADA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vteach-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9900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53882" dir="2700000" algn="ctr" rotWithShape="0">
            <a:schemeClr val="bg2"/>
          </a:outerShdw>
        </a:effectLst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solidFill>
          <a:srgbClr val="CC9900"/>
        </a:solidFill>
        <a:ln w="254000" cap="flat" cmpd="sng" algn="ctr">
          <a:solidFill>
            <a:srgbClr val="FFFFCC"/>
          </a:solidFill>
          <a:prstDash val="solid"/>
          <a:round/>
          <a:headEnd type="none" w="med" len="med"/>
          <a:tailEnd type="triangle" w="sm" len="sm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/>
      <a:lstStyle/>
    </a:lnDef>
  </a:objectDefaults>
  <a:extraClrSchemeLst>
    <a:extraClrScheme>
      <a:clrScheme name="devteach-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vteach-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devteach-template</Template>
  <TotalTime>0</TotalTime>
  <Words>1809</Words>
  <Application>Microsoft Office PowerPoint</Application>
  <PresentationFormat>Widescreen</PresentationFormat>
  <Paragraphs>358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Consolas</vt:lpstr>
      <vt:lpstr>Times New Roman</vt:lpstr>
      <vt:lpstr>Verdana</vt:lpstr>
      <vt:lpstr>Wingdings</vt:lpstr>
      <vt:lpstr>devteach-template</vt:lpstr>
      <vt:lpstr>Deployment and Server Configuration for Web Connection Applications </vt:lpstr>
      <vt:lpstr>Agenda</vt:lpstr>
      <vt:lpstr>Deployment Then and Now</vt:lpstr>
      <vt:lpstr>Hosting Web Connection</vt:lpstr>
      <vt:lpstr>Server Setup</vt:lpstr>
      <vt:lpstr>Let the Project Structure do the Work</vt:lpstr>
      <vt:lpstr>Getting your Project Ready for Deployment</vt:lpstr>
      <vt:lpstr>Your new Machine</vt:lpstr>
      <vt:lpstr>Chocolatey</vt:lpstr>
      <vt:lpstr>PowerPoint Presentation</vt:lpstr>
      <vt:lpstr>Install IIS</vt:lpstr>
      <vt:lpstr>Manual IIS Installation</vt:lpstr>
      <vt:lpstr>Create Site and DNS</vt:lpstr>
      <vt:lpstr>Install FoxPro</vt:lpstr>
      <vt:lpstr>Deploying Web Connection</vt:lpstr>
      <vt:lpstr>Deploy Folder</vt:lpstr>
      <vt:lpstr>Web Folder and Web Deploy</vt:lpstr>
      <vt:lpstr>Deploy your Web Files</vt:lpstr>
      <vt:lpstr>Visual Studio Web Deploy Tips</vt:lpstr>
      <vt:lpstr>Copy the Build Package to the Server</vt:lpstr>
      <vt:lpstr>PowerPoint Presentation</vt:lpstr>
      <vt:lpstr>COM Mode</vt:lpstr>
      <vt:lpstr>COM Servers Not Loading?</vt:lpstr>
      <vt:lpstr>Install a SSL/TLS Certificate</vt:lpstr>
      <vt:lpstr>Updating your Code</vt:lpstr>
      <vt:lpstr>Managing Server Instances</vt:lpstr>
      <vt:lpstr>Running under Load</vt:lpstr>
      <vt:lpstr>Summary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Configuring and Deploying Web Connection Applications</dc:title>
  <dc:creator/>
  <cp:keywords>Deploy, Web Connection, Foxpro</cp:keywords>
  <cp:lastModifiedBy/>
  <cp:revision>1</cp:revision>
  <dcterms:created xsi:type="dcterms:W3CDTF">2012-09-09T00:06:24Z</dcterms:created>
  <dcterms:modified xsi:type="dcterms:W3CDTF">2019-10-09T12:33:12Z</dcterms:modified>
</cp:coreProperties>
</file>